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lsx" ContentType="application/vnd.openxmlformats-officedocument.spreadsheetml.sheet"/>
  <Default Extension="xml" ContentType="application/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notesSlides/notesSlide40.xml" ContentType="application/vnd.openxmlformats-officedocument.presentationml.notes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39.xml" ContentType="application/vnd.openxmlformats-officedocument.presentationml.notes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notesSlides/notesSlide22.xml" ContentType="application/vnd.openxmlformats-officedocument.presentationml.notes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notesSlides/notesSlide38.xml" ContentType="application/vnd.openxmlformats-officedocument.presentationml.notesSlide+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notesSlides/notesSlide37.xml" ContentType="application/vnd.openxmlformats-officedocument.presentationml.notes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35.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charts/chart2.xml" ContentType="application/vnd.openxmlformats-officedocument.drawingml.chart+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Default Extension="xls" ContentType="application/vnd.ms-exce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notesSlides/notesSlide36.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charts/chart1.xml" ContentType="application/vnd.openxmlformats-officedocument.drawingml.chart+xml"/>
  <Override PartName="/ppt/notesSlides/notesSlide10.xml" ContentType="application/vnd.openxmlformats-officedocument.presentationml.notesSlide+xml"/>
  <Override PartName="/ppt/slides/slide8.xml" ContentType="application/vnd.openxmlformats-officedocument.presentationml.slide+xml"/>
  <Override PartName="/ppt/notesSlides/notesSlide26.xml" ContentType="application/vnd.openxmlformats-officedocument.presentationml.notes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43"/>
  </p:notesMasterIdLst>
  <p:handoutMasterIdLst>
    <p:handoutMasterId r:id="rId44"/>
  </p:handoutMasterIdLst>
  <p:sldIdLst>
    <p:sldId id="415" r:id="rId2"/>
    <p:sldId id="362" r:id="rId3"/>
    <p:sldId id="422" r:id="rId4"/>
    <p:sldId id="420" r:id="rId5"/>
    <p:sldId id="423" r:id="rId6"/>
    <p:sldId id="421" r:id="rId7"/>
    <p:sldId id="413" r:id="rId8"/>
    <p:sldId id="425" r:id="rId9"/>
    <p:sldId id="359" r:id="rId10"/>
    <p:sldId id="369" r:id="rId11"/>
    <p:sldId id="370" r:id="rId12"/>
    <p:sldId id="371" r:id="rId13"/>
    <p:sldId id="372" r:id="rId14"/>
    <p:sldId id="427" r:id="rId15"/>
    <p:sldId id="366" r:id="rId16"/>
    <p:sldId id="426" r:id="rId17"/>
    <p:sldId id="374" r:id="rId18"/>
    <p:sldId id="353" r:id="rId19"/>
    <p:sldId id="414" r:id="rId20"/>
    <p:sldId id="391" r:id="rId21"/>
    <p:sldId id="392" r:id="rId22"/>
    <p:sldId id="393" r:id="rId23"/>
    <p:sldId id="395" r:id="rId24"/>
    <p:sldId id="428" r:id="rId25"/>
    <p:sldId id="375" r:id="rId26"/>
    <p:sldId id="429" r:id="rId27"/>
    <p:sldId id="377" r:id="rId28"/>
    <p:sldId id="430" r:id="rId29"/>
    <p:sldId id="379" r:id="rId30"/>
    <p:sldId id="380" r:id="rId31"/>
    <p:sldId id="358" r:id="rId32"/>
    <p:sldId id="417" r:id="rId33"/>
    <p:sldId id="409" r:id="rId34"/>
    <p:sldId id="410" r:id="rId35"/>
    <p:sldId id="411" r:id="rId36"/>
    <p:sldId id="412" r:id="rId37"/>
    <p:sldId id="431" r:id="rId38"/>
    <p:sldId id="402" r:id="rId39"/>
    <p:sldId id="404" r:id="rId40"/>
    <p:sldId id="432" r:id="rId41"/>
    <p:sldId id="387" r:id="rId4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0033CC"/>
    <a:srgbClr val="339966"/>
    <a:srgbClr val="00B08E"/>
    <a:srgbClr val="00CC99"/>
    <a:srgbClr val="B80000"/>
    <a:srgbClr val="737B35"/>
    <a:srgbClr val="5E6E65"/>
    <a:srgbClr val="7A003C"/>
    <a:srgbClr val="983D2E"/>
    <a:srgbClr val="C41230"/>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239" autoAdjust="0"/>
    <p:restoredTop sz="59946" autoAdjust="0"/>
  </p:normalViewPr>
  <p:slideViewPr>
    <p:cSldViewPr snapToGrid="0" snapToObjects="1">
      <p:cViewPr varScale="1">
        <p:scale>
          <a:sx n="90" d="100"/>
          <a:sy n="90" d="100"/>
        </p:scale>
        <p:origin x="-3008" y="-112"/>
      </p:cViewPr>
      <p:guideLst>
        <p:guide orient="horz" pos="2160"/>
        <p:guide pos="2880"/>
      </p:guideLst>
    </p:cSldViewPr>
  </p:slideViewPr>
  <p:notesTextViewPr>
    <p:cViewPr>
      <p:scale>
        <a:sx n="100" d="100"/>
        <a:sy n="100" d="100"/>
      </p:scale>
      <p:origin x="0" y="0"/>
    </p:cViewPr>
  </p:notesTextViewPr>
  <p:sorterViewPr>
    <p:cViewPr>
      <p:scale>
        <a:sx n="90" d="100"/>
        <a:sy n="90" d="100"/>
      </p:scale>
      <p:origin x="0" y="14664"/>
    </p:cViewPr>
  </p:sorterViewPr>
  <p:gridSpacing cx="73736200" cy="7373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
  <c:chart>
    <c:autoTitleDeleted val="1"/>
    <c:plotArea>
      <c:layout/>
      <c:barChart>
        <c:barDir val="col"/>
        <c:grouping val="stacked"/>
        <c:ser>
          <c:idx val="0"/>
          <c:order val="0"/>
          <c:tx>
            <c:strRef>
              <c:f>Sheet1!$B$1</c:f>
              <c:strCache>
                <c:ptCount val="1"/>
                <c:pt idx="0">
                  <c:v>Mastitis</c:v>
                </c:pt>
              </c:strCache>
            </c:strRef>
          </c:tx>
          <c:cat>
            <c:numRef>
              <c:f>Sheet1!$A$2:$A$4</c:f>
              <c:numCache>
                <c:formatCode>General</c:formatCode>
                <c:ptCount val="3"/>
                <c:pt idx="0">
                  <c:v>1996.0</c:v>
                </c:pt>
                <c:pt idx="1">
                  <c:v>2001.0</c:v>
                </c:pt>
                <c:pt idx="2">
                  <c:v>2007.0</c:v>
                </c:pt>
              </c:numCache>
            </c:numRef>
          </c:cat>
          <c:val>
            <c:numRef>
              <c:f>Sheet1!$B$2:$B$4</c:f>
              <c:numCache>
                <c:formatCode>General</c:formatCode>
                <c:ptCount val="3"/>
                <c:pt idx="0">
                  <c:v>13.4</c:v>
                </c:pt>
                <c:pt idx="1">
                  <c:v>14.7</c:v>
                </c:pt>
                <c:pt idx="2">
                  <c:v>16.5</c:v>
                </c:pt>
              </c:numCache>
            </c:numRef>
          </c:val>
        </c:ser>
        <c:ser>
          <c:idx val="1"/>
          <c:order val="1"/>
          <c:tx>
            <c:strRef>
              <c:f>Sheet1!$C$1</c:f>
              <c:strCache>
                <c:ptCount val="1"/>
                <c:pt idx="0">
                  <c:v>Lameness</c:v>
                </c:pt>
              </c:strCache>
            </c:strRef>
          </c:tx>
          <c:cat>
            <c:numRef>
              <c:f>Sheet1!$A$2:$A$4</c:f>
              <c:numCache>
                <c:formatCode>General</c:formatCode>
                <c:ptCount val="3"/>
                <c:pt idx="0">
                  <c:v>1996.0</c:v>
                </c:pt>
                <c:pt idx="1">
                  <c:v>2001.0</c:v>
                </c:pt>
                <c:pt idx="2">
                  <c:v>2007.0</c:v>
                </c:pt>
              </c:numCache>
            </c:numRef>
          </c:cat>
          <c:val>
            <c:numRef>
              <c:f>Sheet1!$C$2:$C$4</c:f>
              <c:numCache>
                <c:formatCode>General</c:formatCode>
                <c:ptCount val="3"/>
                <c:pt idx="0">
                  <c:v>10.5</c:v>
                </c:pt>
                <c:pt idx="1">
                  <c:v>11.6</c:v>
                </c:pt>
                <c:pt idx="2">
                  <c:v>14.0</c:v>
                </c:pt>
              </c:numCache>
            </c:numRef>
          </c:val>
        </c:ser>
        <c:ser>
          <c:idx val="2"/>
          <c:order val="2"/>
          <c:tx>
            <c:strRef>
              <c:f>Sheet1!$D$1</c:f>
              <c:strCache>
                <c:ptCount val="1"/>
                <c:pt idx="0">
                  <c:v>Respiratory</c:v>
                </c:pt>
              </c:strCache>
            </c:strRef>
          </c:tx>
          <c:cat>
            <c:numRef>
              <c:f>Sheet1!$A$2:$A$4</c:f>
              <c:numCache>
                <c:formatCode>General</c:formatCode>
                <c:ptCount val="3"/>
                <c:pt idx="0">
                  <c:v>1996.0</c:v>
                </c:pt>
                <c:pt idx="1">
                  <c:v>2001.0</c:v>
                </c:pt>
                <c:pt idx="2">
                  <c:v>2007.0</c:v>
                </c:pt>
              </c:numCache>
            </c:numRef>
          </c:cat>
          <c:val>
            <c:numRef>
              <c:f>Sheet1!$D$2:$D$4</c:f>
              <c:numCache>
                <c:formatCode>General</c:formatCode>
                <c:ptCount val="3"/>
                <c:pt idx="0">
                  <c:v>2.5</c:v>
                </c:pt>
                <c:pt idx="1">
                  <c:v>2.7</c:v>
                </c:pt>
                <c:pt idx="2">
                  <c:v>3.3</c:v>
                </c:pt>
              </c:numCache>
            </c:numRef>
          </c:val>
        </c:ser>
        <c:ser>
          <c:idx val="3"/>
          <c:order val="3"/>
          <c:tx>
            <c:strRef>
              <c:f>Sheet1!$E$1</c:f>
              <c:strCache>
                <c:ptCount val="1"/>
                <c:pt idx="0">
                  <c:v>Retained Placenta</c:v>
                </c:pt>
              </c:strCache>
            </c:strRef>
          </c:tx>
          <c:cat>
            <c:numRef>
              <c:f>Sheet1!$A$2:$A$4</c:f>
              <c:numCache>
                <c:formatCode>General</c:formatCode>
                <c:ptCount val="3"/>
                <c:pt idx="0">
                  <c:v>1996.0</c:v>
                </c:pt>
                <c:pt idx="1">
                  <c:v>2001.0</c:v>
                </c:pt>
                <c:pt idx="2">
                  <c:v>2007.0</c:v>
                </c:pt>
              </c:numCache>
            </c:numRef>
          </c:cat>
          <c:val>
            <c:numRef>
              <c:f>Sheet1!$E$2:$E$4</c:f>
              <c:numCache>
                <c:formatCode>General</c:formatCode>
                <c:ptCount val="3"/>
                <c:pt idx="0">
                  <c:v>7.8</c:v>
                </c:pt>
                <c:pt idx="1">
                  <c:v>7.8</c:v>
                </c:pt>
                <c:pt idx="2">
                  <c:v>7.8</c:v>
                </c:pt>
              </c:numCache>
            </c:numRef>
          </c:val>
        </c:ser>
        <c:ser>
          <c:idx val="4"/>
          <c:order val="4"/>
          <c:tx>
            <c:strRef>
              <c:f>Sheet1!$F$1</c:f>
              <c:strCache>
                <c:ptCount val="1"/>
                <c:pt idx="0">
                  <c:v>Repro (Metritis)</c:v>
                </c:pt>
              </c:strCache>
            </c:strRef>
          </c:tx>
          <c:cat>
            <c:numRef>
              <c:f>Sheet1!$A$2:$A$4</c:f>
              <c:numCache>
                <c:formatCode>General</c:formatCode>
                <c:ptCount val="3"/>
                <c:pt idx="0">
                  <c:v>1996.0</c:v>
                </c:pt>
                <c:pt idx="1">
                  <c:v>2001.0</c:v>
                </c:pt>
                <c:pt idx="2">
                  <c:v>2007.0</c:v>
                </c:pt>
              </c:numCache>
            </c:numRef>
          </c:cat>
          <c:val>
            <c:numRef>
              <c:f>Sheet1!$F$2:$F$4</c:f>
              <c:numCache>
                <c:formatCode>General</c:formatCode>
                <c:ptCount val="3"/>
                <c:pt idx="0">
                  <c:v>3.7</c:v>
                </c:pt>
                <c:pt idx="1">
                  <c:v>3.7</c:v>
                </c:pt>
                <c:pt idx="2">
                  <c:v>4.6</c:v>
                </c:pt>
              </c:numCache>
            </c:numRef>
          </c:val>
        </c:ser>
        <c:ser>
          <c:idx val="5"/>
          <c:order val="5"/>
          <c:tx>
            <c:strRef>
              <c:f>Sheet1!$G$1</c:f>
              <c:strCache>
                <c:ptCount val="1"/>
                <c:pt idx="0">
                  <c:v>Column2</c:v>
                </c:pt>
              </c:strCache>
            </c:strRef>
          </c:tx>
          <c:cat>
            <c:numRef>
              <c:f>Sheet1!$A$2:$A$4</c:f>
              <c:numCache>
                <c:formatCode>General</c:formatCode>
                <c:ptCount val="3"/>
                <c:pt idx="0">
                  <c:v>1996.0</c:v>
                </c:pt>
                <c:pt idx="1">
                  <c:v>2001.0</c:v>
                </c:pt>
                <c:pt idx="2">
                  <c:v>2007.0</c:v>
                </c:pt>
              </c:numCache>
            </c:numRef>
          </c:cat>
          <c:val>
            <c:numRef>
              <c:f>Sheet1!$G$2:$G$4</c:f>
            </c:numRef>
          </c:val>
        </c:ser>
        <c:ser>
          <c:idx val="6"/>
          <c:order val="6"/>
          <c:tx>
            <c:strRef>
              <c:f>Sheet1!$H$1</c:f>
              <c:strCache>
                <c:ptCount val="1"/>
                <c:pt idx="0">
                  <c:v>Column1</c:v>
                </c:pt>
              </c:strCache>
            </c:strRef>
          </c:tx>
          <c:cat>
            <c:numRef>
              <c:f>Sheet1!$A$2:$A$4</c:f>
              <c:numCache>
                <c:formatCode>General</c:formatCode>
                <c:ptCount val="3"/>
                <c:pt idx="0">
                  <c:v>1996.0</c:v>
                </c:pt>
                <c:pt idx="1">
                  <c:v>2001.0</c:v>
                </c:pt>
                <c:pt idx="2">
                  <c:v>2007.0</c:v>
                </c:pt>
              </c:numCache>
            </c:numRef>
          </c:cat>
          <c:val>
            <c:numRef>
              <c:f>Sheet1!$H$2:$H$4</c:f>
            </c:numRef>
          </c:val>
        </c:ser>
        <c:dLbls/>
        <c:gapWidth val="75"/>
        <c:overlap val="100"/>
        <c:serLines/>
        <c:axId val="556562280"/>
        <c:axId val="69518616"/>
      </c:barChart>
      <c:catAx>
        <c:axId val="556562280"/>
        <c:scaling>
          <c:orientation val="minMax"/>
        </c:scaling>
        <c:axPos val="b"/>
        <c:numFmt formatCode="General" sourceLinked="1"/>
        <c:majorTickMark val="none"/>
        <c:tickLblPos val="nextTo"/>
        <c:txPr>
          <a:bodyPr/>
          <a:lstStyle/>
          <a:p>
            <a:pPr>
              <a:defRPr lang="en-CA"/>
            </a:pPr>
            <a:endParaRPr lang="en-US"/>
          </a:p>
        </c:txPr>
        <c:crossAx val="69518616"/>
        <c:crosses val="autoZero"/>
        <c:auto val="1"/>
        <c:lblAlgn val="ctr"/>
        <c:lblOffset val="100"/>
      </c:catAx>
      <c:valAx>
        <c:axId val="69518616"/>
        <c:scaling>
          <c:orientation val="minMax"/>
          <c:min val="0.0"/>
        </c:scaling>
        <c:axPos val="l"/>
        <c:numFmt formatCode="General" sourceLinked="1"/>
        <c:majorTickMark val="none"/>
        <c:tickLblPos val="nextTo"/>
        <c:txPr>
          <a:bodyPr/>
          <a:lstStyle/>
          <a:p>
            <a:pPr>
              <a:defRPr lang="en-CA"/>
            </a:pPr>
            <a:endParaRPr lang="en-US"/>
          </a:p>
        </c:txPr>
        <c:crossAx val="556562280"/>
        <c:crosses val="autoZero"/>
        <c:crossBetween val="between"/>
      </c:valAx>
    </c:plotArea>
    <c:legend>
      <c:legendPos val="r"/>
      <c:layout/>
      <c:txPr>
        <a:bodyPr/>
        <a:lstStyle/>
        <a:p>
          <a:pPr>
            <a:defRPr lang="en-CA"/>
          </a:pPr>
          <a:endParaRPr lang="en-US"/>
        </a:p>
      </c:txPr>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
  <c:chart>
    <c:autoTitleDeleted val="1"/>
    <c:view3D>
      <c:hPercent val="77"/>
      <c:depthPercent val="100"/>
      <c:rAngAx val="1"/>
    </c:view3D>
    <c:floor>
      <c:spPr>
        <a:solidFill>
          <a:srgbClr val="C0C0C0"/>
        </a:solidFill>
        <a:ln w="3175">
          <a:solidFill>
            <a:schemeClr val="tx1"/>
          </a:solidFill>
          <a:prstDash val="solid"/>
        </a:ln>
      </c:spPr>
    </c:floor>
    <c:sideWall>
      <c:spPr>
        <a:noFill/>
        <a:ln w="12700">
          <a:solidFill>
            <a:schemeClr val="tx1"/>
          </a:solidFill>
          <a:prstDash val="solid"/>
        </a:ln>
      </c:spPr>
    </c:sideWall>
    <c:backWall>
      <c:spPr>
        <a:noFill/>
        <a:ln w="12700">
          <a:solidFill>
            <a:schemeClr val="tx1"/>
          </a:solidFill>
          <a:prstDash val="solid"/>
        </a:ln>
      </c:spPr>
    </c:backWall>
    <c:plotArea>
      <c:layout>
        <c:manualLayout>
          <c:layoutTarget val="inner"/>
          <c:xMode val="edge"/>
          <c:yMode val="edge"/>
          <c:x val="0.0873015873015873"/>
          <c:y val="0.0623501199040767"/>
          <c:w val="0.746031746031746"/>
          <c:h val="0.798561151079137"/>
        </c:manualLayout>
      </c:layout>
      <c:bar3DChart>
        <c:barDir val="col"/>
        <c:grouping val="clustered"/>
        <c:ser>
          <c:idx val="0"/>
          <c:order val="0"/>
          <c:tx>
            <c:strRef>
              <c:f>Sheet1!$A$2</c:f>
              <c:strCache>
                <c:ptCount val="1"/>
                <c:pt idx="0">
                  <c:v>High</c:v>
                </c:pt>
              </c:strCache>
            </c:strRef>
          </c:tx>
          <c:spPr>
            <a:solidFill>
              <a:srgbClr val="008000"/>
            </a:solidFill>
            <a:ln w="12760">
              <a:solidFill>
                <a:schemeClr val="tx1"/>
              </a:solidFill>
              <a:prstDash val="solid"/>
            </a:ln>
          </c:spPr>
          <c:cat>
            <c:strRef>
              <c:f>Sheet1!$B$1:$F$1</c:f>
              <c:strCache>
                <c:ptCount val="5"/>
                <c:pt idx="0">
                  <c:v>wk 0</c:v>
                </c:pt>
                <c:pt idx="1">
                  <c:v>wk 2</c:v>
                </c:pt>
                <c:pt idx="2">
                  <c:v>wk 3</c:v>
                </c:pt>
                <c:pt idx="3">
                  <c:v>wk 4</c:v>
                </c:pt>
                <c:pt idx="4">
                  <c:v>wk 6</c:v>
                </c:pt>
              </c:strCache>
            </c:strRef>
          </c:cat>
          <c:val>
            <c:numRef>
              <c:f>Sheet1!$B$2:$F$2</c:f>
              <c:numCache>
                <c:formatCode>General</c:formatCode>
                <c:ptCount val="5"/>
                <c:pt idx="0">
                  <c:v>2.8</c:v>
                </c:pt>
                <c:pt idx="1">
                  <c:v>2.5</c:v>
                </c:pt>
                <c:pt idx="2">
                  <c:v>2.2</c:v>
                </c:pt>
                <c:pt idx="3">
                  <c:v>2.2</c:v>
                </c:pt>
                <c:pt idx="4">
                  <c:v>2.0</c:v>
                </c:pt>
              </c:numCache>
            </c:numRef>
          </c:val>
        </c:ser>
        <c:ser>
          <c:idx val="1"/>
          <c:order val="1"/>
          <c:tx>
            <c:strRef>
              <c:f>Sheet1!$A$3</c:f>
              <c:strCache>
                <c:ptCount val="1"/>
                <c:pt idx="0">
                  <c:v>Ave</c:v>
                </c:pt>
              </c:strCache>
            </c:strRef>
          </c:tx>
          <c:spPr>
            <a:solidFill>
              <a:srgbClr val="0033CC"/>
            </a:solidFill>
            <a:ln w="12760">
              <a:solidFill>
                <a:schemeClr val="tx1"/>
              </a:solidFill>
              <a:prstDash val="solid"/>
            </a:ln>
          </c:spPr>
          <c:cat>
            <c:strRef>
              <c:f>Sheet1!$B$1:$F$1</c:f>
              <c:strCache>
                <c:ptCount val="5"/>
                <c:pt idx="0">
                  <c:v>wk 0</c:v>
                </c:pt>
                <c:pt idx="1">
                  <c:v>wk 2</c:v>
                </c:pt>
                <c:pt idx="2">
                  <c:v>wk 3</c:v>
                </c:pt>
                <c:pt idx="3">
                  <c:v>wk 4</c:v>
                </c:pt>
                <c:pt idx="4">
                  <c:v>wk 6</c:v>
                </c:pt>
              </c:strCache>
            </c:strRef>
          </c:cat>
          <c:val>
            <c:numRef>
              <c:f>Sheet1!$B$3:$F$3</c:f>
              <c:numCache>
                <c:formatCode>General</c:formatCode>
                <c:ptCount val="5"/>
                <c:pt idx="0">
                  <c:v>1.9</c:v>
                </c:pt>
                <c:pt idx="1">
                  <c:v>1.5</c:v>
                </c:pt>
                <c:pt idx="2">
                  <c:v>1.3</c:v>
                </c:pt>
                <c:pt idx="3">
                  <c:v>1.2</c:v>
                </c:pt>
                <c:pt idx="4">
                  <c:v>1.0</c:v>
                </c:pt>
              </c:numCache>
            </c:numRef>
          </c:val>
        </c:ser>
        <c:ser>
          <c:idx val="2"/>
          <c:order val="2"/>
          <c:tx>
            <c:strRef>
              <c:f>Sheet1!$A$4</c:f>
              <c:strCache>
                <c:ptCount val="1"/>
                <c:pt idx="0">
                  <c:v>Low</c:v>
                </c:pt>
              </c:strCache>
            </c:strRef>
          </c:tx>
          <c:spPr>
            <a:solidFill>
              <a:srgbClr val="FF0000"/>
            </a:solidFill>
            <a:ln w="12760">
              <a:solidFill>
                <a:schemeClr val="tx1"/>
              </a:solidFill>
              <a:prstDash val="solid"/>
            </a:ln>
          </c:spPr>
          <c:cat>
            <c:strRef>
              <c:f>Sheet1!$B$1:$F$1</c:f>
              <c:strCache>
                <c:ptCount val="5"/>
                <c:pt idx="0">
                  <c:v>wk 0</c:v>
                </c:pt>
                <c:pt idx="1">
                  <c:v>wk 2</c:v>
                </c:pt>
                <c:pt idx="2">
                  <c:v>wk 3</c:v>
                </c:pt>
                <c:pt idx="3">
                  <c:v>wk 4</c:v>
                </c:pt>
                <c:pt idx="4">
                  <c:v>wk 6</c:v>
                </c:pt>
              </c:strCache>
            </c:strRef>
          </c:cat>
          <c:val>
            <c:numRef>
              <c:f>Sheet1!$B$4:$F$4</c:f>
              <c:numCache>
                <c:formatCode>General</c:formatCode>
                <c:ptCount val="5"/>
                <c:pt idx="0">
                  <c:v>1.6</c:v>
                </c:pt>
                <c:pt idx="1">
                  <c:v>1.2</c:v>
                </c:pt>
                <c:pt idx="2">
                  <c:v>1.0</c:v>
                </c:pt>
                <c:pt idx="3">
                  <c:v>0.9</c:v>
                </c:pt>
                <c:pt idx="4">
                  <c:v>0.9</c:v>
                </c:pt>
              </c:numCache>
            </c:numRef>
          </c:val>
        </c:ser>
        <c:dLbls/>
        <c:gapDepth val="0"/>
        <c:shape val="box"/>
        <c:axId val="559651432"/>
        <c:axId val="559655208"/>
        <c:axId val="0"/>
      </c:bar3DChart>
      <c:catAx>
        <c:axId val="559651432"/>
        <c:scaling>
          <c:orientation val="minMax"/>
        </c:scaling>
        <c:axPos val="b"/>
        <c:numFmt formatCode="General" sourceLinked="1"/>
        <c:tickLblPos val="low"/>
        <c:spPr>
          <a:ln w="3190">
            <a:solidFill>
              <a:schemeClr val="tx1"/>
            </a:solidFill>
            <a:prstDash val="solid"/>
          </a:ln>
        </c:spPr>
        <c:txPr>
          <a:bodyPr rot="0" vert="horz"/>
          <a:lstStyle/>
          <a:p>
            <a:pPr>
              <a:defRPr lang="en-CA" sz="1808" b="1" i="0" u="none" strike="noStrike" baseline="0">
                <a:solidFill>
                  <a:schemeClr val="tx1"/>
                </a:solidFill>
                <a:latin typeface="Arial"/>
                <a:ea typeface="Arial"/>
                <a:cs typeface="Arial"/>
              </a:defRPr>
            </a:pPr>
            <a:endParaRPr lang="en-US"/>
          </a:p>
        </c:txPr>
        <c:crossAx val="559655208"/>
        <c:crosses val="autoZero"/>
        <c:auto val="1"/>
        <c:lblAlgn val="ctr"/>
        <c:lblOffset val="100"/>
        <c:tickLblSkip val="1"/>
        <c:tickMarkSkip val="1"/>
      </c:catAx>
      <c:valAx>
        <c:axId val="559655208"/>
        <c:scaling>
          <c:orientation val="minMax"/>
        </c:scaling>
        <c:axPos val="l"/>
        <c:majorGridlines>
          <c:spPr>
            <a:ln w="3190">
              <a:solidFill>
                <a:schemeClr val="tx1"/>
              </a:solidFill>
              <a:prstDash val="solid"/>
            </a:ln>
          </c:spPr>
        </c:majorGridlines>
        <c:numFmt formatCode="General" sourceLinked="1"/>
        <c:tickLblPos val="nextTo"/>
        <c:spPr>
          <a:ln w="3190">
            <a:solidFill>
              <a:schemeClr val="tx1"/>
            </a:solidFill>
            <a:prstDash val="solid"/>
          </a:ln>
        </c:spPr>
        <c:txPr>
          <a:bodyPr rot="0" vert="horz"/>
          <a:lstStyle/>
          <a:p>
            <a:pPr>
              <a:defRPr lang="en-CA" sz="1808" b="1" i="0" u="none" strike="noStrike" baseline="0">
                <a:solidFill>
                  <a:schemeClr val="tx1"/>
                </a:solidFill>
                <a:latin typeface="Arial"/>
                <a:ea typeface="Arial"/>
                <a:cs typeface="Arial"/>
              </a:defRPr>
            </a:pPr>
            <a:endParaRPr lang="en-US"/>
          </a:p>
        </c:txPr>
        <c:crossAx val="559651432"/>
        <c:crosses val="autoZero"/>
        <c:crossBetween val="between"/>
      </c:valAx>
      <c:spPr>
        <a:noFill/>
        <a:ln w="25519">
          <a:noFill/>
        </a:ln>
      </c:spPr>
    </c:plotArea>
    <c:legend>
      <c:legendPos val="r"/>
      <c:layout>
        <c:manualLayout>
          <c:xMode val="edge"/>
          <c:yMode val="edge"/>
          <c:x val="0.850793650793651"/>
          <c:y val="0.37410071942446"/>
          <c:w val="0.142857142857143"/>
          <c:h val="0.254196642685851"/>
        </c:manualLayout>
      </c:layout>
      <c:spPr>
        <a:noFill/>
        <a:ln w="3190">
          <a:solidFill>
            <a:schemeClr val="tx1"/>
          </a:solidFill>
          <a:prstDash val="solid"/>
        </a:ln>
      </c:spPr>
      <c:txPr>
        <a:bodyPr/>
        <a:lstStyle/>
        <a:p>
          <a:pPr>
            <a:defRPr lang="en-CA" sz="1663" b="1" i="0" u="none" strike="noStrike" baseline="0">
              <a:solidFill>
                <a:schemeClr val="tx1"/>
              </a:solidFill>
              <a:latin typeface="Arial"/>
              <a:ea typeface="Arial"/>
              <a:cs typeface="Arial"/>
            </a:defRPr>
          </a:pPr>
          <a:endParaRPr lang="en-US"/>
        </a:p>
      </c:txPr>
    </c:legend>
    <c:plotVisOnly val="1"/>
    <c:dispBlanksAs val="gap"/>
  </c:chart>
  <c:spPr>
    <a:noFill/>
    <a:ln>
      <a:noFill/>
    </a:ln>
  </c:spPr>
  <c:txPr>
    <a:bodyPr/>
    <a:lstStyle/>
    <a:p>
      <a:pPr>
        <a:defRPr sz="1808" b="1" i="0" u="none" strike="noStrike" baseline="0">
          <a:solidFill>
            <a:schemeClr val="tx1"/>
          </a:solidFill>
          <a:latin typeface="Arial"/>
          <a:ea typeface="Arial"/>
          <a:cs typeface="Aria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5C9383A-AFA9-4538-8B87-24AE00BB9059}" type="datetimeFigureOut">
              <a:rPr lang="en-CA" smtClean="0"/>
              <a:pPr/>
              <a:t>1/14/13</a:t>
            </a:fld>
            <a:endParaRPr lang="en-CA"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B285789-68D3-4643-8614-70379CD9AB54}" type="slidenum">
              <a:rPr lang="en-CA" smtClean="0"/>
              <a:pPr/>
              <a:t>‹#›</a:t>
            </a:fld>
            <a:endParaRPr lang="en-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9332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BB4218A-7F03-CC46-8965-A4EE19C468B9}" type="datetimeFigureOut">
              <a:rPr lang="en-US" smtClean="0"/>
              <a:pPr/>
              <a:t>1/14/13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CFA8CFD-876F-1A43-9161-6B7968664DA8}"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924326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Do you have cows that never seem</a:t>
            </a:r>
            <a:r>
              <a:rPr lang="en-CA" b="1" baseline="0" dirty="0" smtClean="0"/>
              <a:t> to get sick?  Invisible cows that you don’t notice because they’re never in the sick pen.  What distinguishes these cows?  They are exposed to the same environmental conditions as other cows, but they appear to have a natural resistance or defense to fight infection and pathogens.  What they have is a higher immune response.  Semex is very proud to be offering an innovate new product line, exclusive to Semex, of high merit sires who possess a high immune response to fight both viral and bacterial diseases, and they pass on this boost of higher immunity to their daughters.  Immunity+ sires provide a greater resistance to disease.</a:t>
            </a:r>
            <a:endParaRPr lang="en-CA" b="1" dirty="0"/>
          </a:p>
        </p:txBody>
      </p:sp>
      <p:sp>
        <p:nvSpPr>
          <p:cNvPr id="4" name="Slide Number Placeholder 3"/>
          <p:cNvSpPr>
            <a:spLocks noGrp="1"/>
          </p:cNvSpPr>
          <p:nvPr>
            <p:ph type="sldNum" sz="quarter" idx="10"/>
          </p:nvPr>
        </p:nvSpPr>
        <p:spPr/>
        <p:txBody>
          <a:bodyPr/>
          <a:lstStyle/>
          <a:p>
            <a:fld id="{2CFA8CFD-876F-1A43-9161-6B7968664DA8}" type="slidenum">
              <a:rPr lang="en-US" smtClean="0"/>
              <a:pPr/>
              <a:t>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7689185"/>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800"/>
              </a:spcBef>
            </a:pPr>
            <a:r>
              <a:rPr lang="en-US" b="1" dirty="0" smtClean="0"/>
              <a:t>What is Immunity?  It is the body’s natural</a:t>
            </a:r>
            <a:r>
              <a:rPr lang="en-US" b="1" baseline="0" dirty="0" smtClean="0"/>
              <a:t> defense system to fight foreign pathogens and infection.  Some individuals have a more optimal immune system, and there are times in one’s life where the immune system can be weakened.  So, immunity is about the strength of response to harmful pathogens and infection, and when the immune response is effective, it eliminates or reduces the negative impact that disease exposure can cause.  It goes without saying, that a healthy cow must have a strong immune system. </a:t>
            </a:r>
            <a:endParaRPr lang="en-US" b="1" dirty="0" smtClean="0"/>
          </a:p>
          <a:p>
            <a:endParaRPr lang="en-US" b="1" dirty="0"/>
          </a:p>
        </p:txBody>
      </p:sp>
      <p:sp>
        <p:nvSpPr>
          <p:cNvPr id="4" name="Slide Number Placeholder 3"/>
          <p:cNvSpPr>
            <a:spLocks noGrp="1"/>
          </p:cNvSpPr>
          <p:nvPr>
            <p:ph type="sldNum" sz="quarter" idx="10"/>
          </p:nvPr>
        </p:nvSpPr>
        <p:spPr/>
        <p:txBody>
          <a:bodyPr/>
          <a:lstStyle/>
          <a:p>
            <a:fld id="{2CFA8CFD-876F-1A43-9161-6B7968664DA8}" type="slidenum">
              <a:rPr lang="en-US" smtClean="0"/>
              <a:pPr/>
              <a:t>10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5221663"/>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For review, there are 3 types of immunity that are</a:t>
            </a:r>
            <a:r>
              <a:rPr lang="en-CA" b="1" baseline="0" dirty="0" smtClean="0"/>
              <a:t> important a healthy animal.  Passive immunity, Innate immunity and Acquired (also known as Adaptive) immunity.</a:t>
            </a:r>
            <a:endParaRPr lang="en-CA" b="1" dirty="0"/>
          </a:p>
        </p:txBody>
      </p:sp>
      <p:sp>
        <p:nvSpPr>
          <p:cNvPr id="4" name="Slide Number Placeholder 3"/>
          <p:cNvSpPr>
            <a:spLocks noGrp="1"/>
          </p:cNvSpPr>
          <p:nvPr>
            <p:ph type="sldNum" sz="quarter" idx="10"/>
          </p:nvPr>
        </p:nvSpPr>
        <p:spPr/>
        <p:txBody>
          <a:bodyPr/>
          <a:lstStyle/>
          <a:p>
            <a:fld id="{2CFA8CFD-876F-1A43-9161-6B7968664DA8}" type="slidenum">
              <a:rPr lang="en-US" smtClean="0"/>
              <a:pPr/>
              <a:t>11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21700799"/>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Passive immunity is the immunity a calf receives when fed colostrum early in their life.</a:t>
            </a:r>
            <a:r>
              <a:rPr lang="en-CA" b="1" baseline="0" dirty="0" smtClean="0"/>
              <a:t> It is very beneficial in that it provides immune protection to newborn calves whose immune system has not yet developed.  In passing from the dam, it provides protective features from the same environment that calf is entering. However, this type of immunity is initial and temporary.  It fades as the calf’s own immune system matures.  The benefits are not long-lasting.</a:t>
            </a:r>
            <a:endParaRPr lang="en-CA" b="1" dirty="0"/>
          </a:p>
        </p:txBody>
      </p:sp>
      <p:sp>
        <p:nvSpPr>
          <p:cNvPr id="4" name="Slide Number Placeholder 3"/>
          <p:cNvSpPr>
            <a:spLocks noGrp="1"/>
          </p:cNvSpPr>
          <p:nvPr>
            <p:ph type="sldNum" sz="quarter" idx="10"/>
          </p:nvPr>
        </p:nvSpPr>
        <p:spPr/>
        <p:txBody>
          <a:bodyPr/>
          <a:lstStyle/>
          <a:p>
            <a:fld id="{2CFA8CFD-876F-1A43-9161-6B7968664DA8}" type="slidenum">
              <a:rPr lang="en-US" smtClean="0"/>
              <a:pPr/>
              <a:t>12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13051855"/>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200"/>
              </a:spcBef>
              <a:buFont typeface="Arial" pitchFamily="34" charset="0"/>
              <a:buNone/>
            </a:pPr>
            <a:r>
              <a:rPr lang="en-CA" sz="1200" b="1" dirty="0" smtClean="0">
                <a:latin typeface="Arial" pitchFamily="34" charset="0"/>
                <a:cs typeface="Arial" pitchFamily="34" charset="0"/>
              </a:rPr>
              <a:t>Innate immunity is the foundation or core of the</a:t>
            </a:r>
            <a:r>
              <a:rPr lang="en-CA" sz="1200" b="1" baseline="0" dirty="0" smtClean="0">
                <a:latin typeface="Arial" pitchFamily="34" charset="0"/>
                <a:cs typeface="Arial" pitchFamily="34" charset="0"/>
              </a:rPr>
              <a:t> immune system.  It is received genetically. It is the first line of defense against harmful disease. Innate immunity responds to a foreign pathogen or infection, but has no specific response to it or past memory of a past exposure.  The Innate system is also important because it manages the overall response to disease.  It directs the acquired (or adaptive) immune system to respond to the presence of a bacterial or viral infection. </a:t>
            </a:r>
            <a:endParaRPr lang="en-CA" sz="1200" b="1"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2CFA8CFD-876F-1A43-9161-6B7968664DA8}" type="slidenum">
              <a:rPr lang="en-US" smtClean="0"/>
              <a:pPr/>
              <a:t>13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4255673"/>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CA" b="1" dirty="0" smtClean="0"/>
              <a:t>Acquired (or Adaptive) immunity is cued by the Innate immune system, which works intrinsically together. An important thing to remember is that acquired immunity and innate immunity are so intertwined that genetic selection for greater acquired immunity will inherently select for greater innate immune responses, particularly those that regulate initiation and activation events .  </a:t>
            </a:r>
          </a:p>
          <a:p>
            <a:pPr>
              <a:spcBef>
                <a:spcPct val="0"/>
              </a:spcBef>
            </a:pPr>
            <a:endParaRPr lang="en-CA" b="1" dirty="0" smtClean="0"/>
          </a:p>
          <a:p>
            <a:pPr>
              <a:spcBef>
                <a:spcPct val="0"/>
              </a:spcBef>
            </a:pPr>
            <a:r>
              <a:rPr lang="en-CA" b="1" dirty="0" smtClean="0"/>
              <a:t>Acquired immunity is immunity that is developed over an animals’ life as she becomes exposed to different types of viral and bacterial infections and diseases.  The acquired immune system has memory of past exposures and recognizes a pathogen if it has seen it before, and then automatically knows the solution to try to fight that disease presence.  With each subsequent exposure, the immune response becomes refined and more proficient.</a:t>
            </a:r>
          </a:p>
          <a:p>
            <a:pPr>
              <a:spcBef>
                <a:spcPct val="0"/>
              </a:spcBef>
            </a:pPr>
            <a:endParaRPr lang="en-CA" b="1" dirty="0" smtClean="0"/>
          </a:p>
          <a:p>
            <a:pPr>
              <a:spcBef>
                <a:spcPct val="0"/>
              </a:spcBef>
            </a:pPr>
            <a:r>
              <a:rPr lang="en-CA" b="1" dirty="0" smtClean="0"/>
              <a:t>There are two types of acquired immunity.  Cell-mediated immunity fights intracellular infections (those which are inside the cells).  This is important for fighting viruses and mycobacterium that causes Johne’s.  The other type of acquired immunity is called Antibody-mediated immunity.  This type of immune response fights extracellular infections which are those infections outside the cells.  Antibody-mediated immunity is important for fighting bacterial based infections such as those pathogens that cause mastitis.</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458EBC8-03EB-4B4F-80C9-5F5093F49F9C}" type="slidenum">
              <a:rPr lang="en-US"/>
              <a:pPr fontAlgn="base">
                <a:spcBef>
                  <a:spcPct val="0"/>
                </a:spcBef>
                <a:spcAft>
                  <a:spcPct val="0"/>
                </a:spcAft>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Cell mediated immune response </a:t>
            </a:r>
            <a:r>
              <a:rPr lang="en-CA" b="1" baseline="0" dirty="0" smtClean="0"/>
              <a:t>and antibody mediated response have a moderate negative correlation, which means that selection for one of them could result in hindrance to the other type of acquired immunity.  Therefore, a balance defense against all diseases involves selection for both cell-mediated and antibody mediated immune response, and by doing so, it will provide general overall resistance to both viral and bacterial diseases. The overall immune response is controlled and directed by over 2,000 genes.</a:t>
            </a:r>
            <a:endParaRPr lang="en-CA" b="1" dirty="0"/>
          </a:p>
        </p:txBody>
      </p:sp>
      <p:sp>
        <p:nvSpPr>
          <p:cNvPr id="4" name="Slide Number Placeholder 3"/>
          <p:cNvSpPr>
            <a:spLocks noGrp="1"/>
          </p:cNvSpPr>
          <p:nvPr>
            <p:ph type="sldNum" sz="quarter" idx="10"/>
          </p:nvPr>
        </p:nvSpPr>
        <p:spPr/>
        <p:txBody>
          <a:bodyPr/>
          <a:lstStyle/>
          <a:p>
            <a:fld id="{2CFA8CFD-876F-1A43-9161-6B7968664DA8}" type="slidenum">
              <a:rPr lang="en-US" smtClean="0"/>
              <a:pPr/>
              <a:t>15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1159572"/>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CA" b="1" dirty="0" smtClean="0"/>
              <a:t>Overall immune response is a measure of the strength and effectiveness of both cell-mediated and antibody-mediated immune response.  This results in a balanced attack to fight both viral and bacterial infections.  Selection for overall immune response will strength both the first and subsequent exposures to pathogens.  A more proficient and robust immune system.  The important part about selection for immune response is that both cell-mediated and antibody-mediated immune responses are highly heritable.  If immune response had a lower heritability like is seen for productive life, fertility or disease resistance, then there would be little consideration given to it.  However, a high heritability for immune response offers a tremendous opportunity to actually make improvement in the animals’ ability to fight disease.</a:t>
            </a: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172FCEA5-7D5F-44A6-A8B9-962CE6D639D5}" type="slidenum">
              <a:rPr lang="en-US"/>
              <a:pPr fontAlgn="base">
                <a:spcBef>
                  <a:spcPct val="0"/>
                </a:spcBef>
                <a:spcAft>
                  <a:spcPct val="0"/>
                </a:spcAft>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As</a:t>
            </a:r>
            <a:r>
              <a:rPr lang="en-US" b="1" baseline="0" dirty="0" smtClean="0"/>
              <a:t> a review, what is heritability?  From our own lives,</a:t>
            </a:r>
            <a:r>
              <a:rPr lang="en-US" b="1" dirty="0" smtClean="0"/>
              <a:t> we know if a characteristic is</a:t>
            </a:r>
            <a:r>
              <a:rPr lang="en-US" b="1" baseline="0" dirty="0" smtClean="0"/>
              <a:t> heritable, it is a characteristic that we have a good chance of inheriting genetically from one or both of our parents.</a:t>
            </a:r>
            <a:endParaRPr lang="en-US" b="1" dirty="0"/>
          </a:p>
        </p:txBody>
      </p:sp>
      <p:sp>
        <p:nvSpPr>
          <p:cNvPr id="4" name="Slide Number Placeholder 3"/>
          <p:cNvSpPr>
            <a:spLocks noGrp="1"/>
          </p:cNvSpPr>
          <p:nvPr>
            <p:ph type="sldNum" sz="quarter" idx="10"/>
          </p:nvPr>
        </p:nvSpPr>
        <p:spPr/>
        <p:txBody>
          <a:bodyPr/>
          <a:lstStyle/>
          <a:p>
            <a:fld id="{2CFA8CFD-876F-1A43-9161-6B7968664DA8}" type="slidenum">
              <a:rPr lang="en-US" smtClean="0"/>
              <a:pPr/>
              <a:t>17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2312749"/>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If we were to assess the differences between all animals for a given</a:t>
            </a:r>
            <a:r>
              <a:rPr lang="en-CA" b="1" baseline="0" dirty="0" smtClean="0"/>
              <a:t> trait, then h</a:t>
            </a:r>
            <a:r>
              <a:rPr lang="en-CA" b="1" dirty="0" smtClean="0"/>
              <a:t>eritability is the </a:t>
            </a:r>
            <a:r>
              <a:rPr lang="en-CA" b="1" baseline="0" dirty="0" smtClean="0"/>
              <a:t>percentage of the amount of difference that can be attributed or explained by genetics.  An animals’ phenotype (or her actual ability) is explained by her genetics and her environment (management, feed, housing, care, weather, etc.).  Heritability is the percentage which is due to genetics.  A trait with a higher heritability has a greater chance of being transmitted to the next generation.  Greater genetic progress can be made for traits with higher heritability such as production trait and many conformation traits.</a:t>
            </a:r>
            <a:endParaRPr lang="en-CA" b="1" dirty="0"/>
          </a:p>
        </p:txBody>
      </p:sp>
      <p:sp>
        <p:nvSpPr>
          <p:cNvPr id="4" name="Slide Number Placeholder 3"/>
          <p:cNvSpPr>
            <a:spLocks noGrp="1"/>
          </p:cNvSpPr>
          <p:nvPr>
            <p:ph type="sldNum" sz="quarter" idx="10"/>
          </p:nvPr>
        </p:nvSpPr>
        <p:spPr/>
        <p:txBody>
          <a:bodyPr/>
          <a:lstStyle/>
          <a:p>
            <a:fld id="{2CFA8CFD-876F-1A43-9161-6B7968664DA8}" type="slidenum">
              <a:rPr lang="en-US" smtClean="0"/>
              <a:pPr/>
              <a:t>18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3456518"/>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Research</a:t>
            </a:r>
            <a:r>
              <a:rPr lang="en-US" b="1" baseline="0" dirty="0" smtClean="0"/>
              <a:t> conducted at the University of Guelph has showed that immune response has a heritability of 25%, which is quite high.  Traits that are easily and consistently measured are the traits we see with higher heritabilities. </a:t>
            </a:r>
            <a:r>
              <a:rPr lang="en-CA" b="1" baseline="0" dirty="0" smtClean="0"/>
              <a:t>&lt;click&gt; </a:t>
            </a:r>
            <a:r>
              <a:rPr lang="en-US" b="1" baseline="0" dirty="0" smtClean="0"/>
              <a:t>We see this when we look at heritability for other traits in the dairy industry.  Production traits that are easily measured are 25-35% heritable.  Most conformation traits are highly heritable.  Measurable traits such as stature, pin width, udder depth are highly heritable whereas more subjective traits that are difficult to assess such as heel depth have lower heritability.  Traditional health traits such as longevity, calving ease, daughter fertility and disease incidence have heritabilities that are less than 10% and extremely low for most disease incidence traits.  This is why Immune Response with a 25% heritability offers such a great opportunity to make improvement in the overall health of your dairy cows.</a:t>
            </a:r>
            <a:endParaRPr lang="en-US" b="1" dirty="0"/>
          </a:p>
        </p:txBody>
      </p:sp>
      <p:sp>
        <p:nvSpPr>
          <p:cNvPr id="4" name="Slide Number Placeholder 3"/>
          <p:cNvSpPr>
            <a:spLocks noGrp="1"/>
          </p:cNvSpPr>
          <p:nvPr>
            <p:ph type="sldNum" sz="quarter" idx="10"/>
          </p:nvPr>
        </p:nvSpPr>
        <p:spPr/>
        <p:txBody>
          <a:bodyPr/>
          <a:lstStyle/>
          <a:p>
            <a:fld id="{2CFA8CFD-876F-1A43-9161-6B7968664DA8}" type="slidenum">
              <a:rPr lang="en-US" smtClean="0"/>
              <a:pPr/>
              <a:t>19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522166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It</a:t>
            </a:r>
            <a:r>
              <a:rPr lang="en-CA" b="1" baseline="0" dirty="0" smtClean="0"/>
              <a:t> is unanimous among all dairy producers.  Everyone would love to have more healthy cows.  The modern dairy cow of today must prevail under higher demands and greater strain and the continued exposure to pathogens makes them more susceptible to disease. Unfortunately, with the health traits of today, it is very difficult to improve the disease resistance of cows genetically. Low heritability and the lack of quality disease data are among the many limitations.</a:t>
            </a:r>
            <a:endParaRPr lang="en-CA" b="1" dirty="0"/>
          </a:p>
        </p:txBody>
      </p:sp>
      <p:sp>
        <p:nvSpPr>
          <p:cNvPr id="4" name="Slide Number Placeholder 3"/>
          <p:cNvSpPr>
            <a:spLocks noGrp="1"/>
          </p:cNvSpPr>
          <p:nvPr>
            <p:ph type="sldNum" sz="quarter" idx="10"/>
          </p:nvPr>
        </p:nvSpPr>
        <p:spPr/>
        <p:txBody>
          <a:bodyPr/>
          <a:lstStyle/>
          <a:p>
            <a:fld id="{2CFA8CFD-876F-1A43-9161-6B7968664DA8}" type="slidenum">
              <a:rPr lang="en-US" smtClean="0"/>
              <a:pPr/>
              <a:t>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8135905"/>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 would like to take a moment</a:t>
            </a:r>
            <a:r>
              <a:rPr lang="en-US" b="1" baseline="0" dirty="0" smtClean="0"/>
              <a:t> to explain the process applied to test bulls (or females) for their cell-mediated and antibody-mediated immune responses.</a:t>
            </a:r>
            <a:endParaRPr lang="en-US" b="1" dirty="0"/>
          </a:p>
        </p:txBody>
      </p:sp>
      <p:sp>
        <p:nvSpPr>
          <p:cNvPr id="4" name="Slide Number Placeholder 3"/>
          <p:cNvSpPr>
            <a:spLocks noGrp="1"/>
          </p:cNvSpPr>
          <p:nvPr>
            <p:ph type="sldNum" sz="quarter" idx="10"/>
          </p:nvPr>
        </p:nvSpPr>
        <p:spPr/>
        <p:txBody>
          <a:bodyPr/>
          <a:lstStyle/>
          <a:p>
            <a:fld id="{2CFA8CFD-876F-1A43-9161-6B7968664DA8}" type="slidenum">
              <a:rPr lang="en-US" smtClean="0"/>
              <a:pPr/>
              <a:t>20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5221663"/>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It is not a simple test.  It</a:t>
            </a:r>
            <a:r>
              <a:rPr lang="en-CA" b="1" baseline="0" dirty="0" smtClean="0"/>
              <a:t> involves multiple technicians testing animals on 3 separate site visits over a 15-day period of time.  </a:t>
            </a:r>
          </a:p>
          <a:p>
            <a:endParaRPr lang="en-CA" b="1" baseline="0" dirty="0" smtClean="0"/>
          </a:p>
          <a:p>
            <a:r>
              <a:rPr lang="en-CA" b="1" baseline="0" dirty="0" smtClean="0"/>
              <a:t>On day 1, a starting antibody level is established by collecting an initial blood sample for an ELISA test.  After which time, the animal is immunized with an antigen.  On day 14, the technicians return collect a final blood sample for ELISA to assess the antibody immune response to the antigen introduced 13 days earlier.  Also on the day 14 visit, they take an initial skin-fold measurement under the tail head at a pre-defined location as a starting point for the cell-mediated test.  At that same location on the skin-fold under the tail head, the animal is given a surface injection of an antigen.  The technician returns on day 15 to take a final skin-fold measurement at that same location on the skin-fold under the tail head to assess the cell-mediate immune response to the surface injection.  </a:t>
            </a:r>
            <a:endParaRPr lang="en-CA" b="1" dirty="0"/>
          </a:p>
        </p:txBody>
      </p:sp>
      <p:sp>
        <p:nvSpPr>
          <p:cNvPr id="4" name="Slide Number Placeholder 3"/>
          <p:cNvSpPr>
            <a:spLocks noGrp="1"/>
          </p:cNvSpPr>
          <p:nvPr>
            <p:ph type="sldNum" sz="quarter" idx="10"/>
          </p:nvPr>
        </p:nvSpPr>
        <p:spPr/>
        <p:txBody>
          <a:bodyPr/>
          <a:lstStyle/>
          <a:p>
            <a:fld id="{2CFA8CFD-876F-1A43-9161-6B7968664DA8}" type="slidenum">
              <a:rPr lang="en-US" smtClean="0"/>
              <a:pPr/>
              <a:t>21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2972168"/>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result</a:t>
            </a:r>
            <a:r>
              <a:rPr lang="en-US" b="1" baseline="0" dirty="0" smtClean="0"/>
              <a:t> is this new innovative product line, called Immunity+, which is being offered exclusively by Semex to help dairy producers around the world develop their cows’ natural abilities to fight disease and infection.</a:t>
            </a:r>
            <a:endParaRPr lang="en-US" b="1" dirty="0"/>
          </a:p>
        </p:txBody>
      </p:sp>
      <p:sp>
        <p:nvSpPr>
          <p:cNvPr id="4" name="Slide Number Placeholder 3"/>
          <p:cNvSpPr>
            <a:spLocks noGrp="1"/>
          </p:cNvSpPr>
          <p:nvPr>
            <p:ph type="sldNum" sz="quarter" idx="10"/>
          </p:nvPr>
        </p:nvSpPr>
        <p:spPr/>
        <p:txBody>
          <a:bodyPr/>
          <a:lstStyle/>
          <a:p>
            <a:fld id="{2CFA8CFD-876F-1A43-9161-6B7968664DA8}" type="slidenum">
              <a:rPr lang="en-US" smtClean="0"/>
              <a:pPr/>
              <a:t>22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45422844"/>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88136" tIns="44069" rIns="88136" bIns="44069"/>
          <a:lstStyle/>
          <a:p>
            <a:r>
              <a:rPr lang="en-CA" b="1" dirty="0" smtClean="0"/>
              <a:t>Bulls</a:t>
            </a:r>
            <a:r>
              <a:rPr lang="en-CA" b="1" baseline="0" dirty="0" smtClean="0"/>
              <a:t> that were tested will range from low to high.  Bulls could be low-low for cell and antibody mediated immune response, low-average, average-low, high-average, average-high, and finally high-high.  It is the high-high category where we want Immunity+ sires to reside.  The top 10% according to overall immune response are designated by the University of Guelph as Immunity+ sires.</a:t>
            </a:r>
            <a:endParaRPr lang="en-CA" b="1" dirty="0"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88136" tIns="44069" rIns="88136" bIns="44069"/>
          <a:lstStyle>
            <a:lvl1pPr defTabSz="930330" eaLnBrk="0" hangingPunct="0">
              <a:defRPr sz="2600">
                <a:solidFill>
                  <a:schemeClr val="tx1"/>
                </a:solidFill>
                <a:latin typeface="Arial" pitchFamily="34" charset="0"/>
              </a:defRPr>
            </a:lvl1pPr>
            <a:lvl2pPr marL="716108" indent="-275427" defTabSz="930330" eaLnBrk="0" hangingPunct="0">
              <a:defRPr sz="2600">
                <a:solidFill>
                  <a:schemeClr val="tx1"/>
                </a:solidFill>
                <a:latin typeface="Arial" pitchFamily="34" charset="0"/>
              </a:defRPr>
            </a:lvl2pPr>
            <a:lvl3pPr marL="1101706" indent="-220341" defTabSz="930330" eaLnBrk="0" hangingPunct="0">
              <a:defRPr sz="2600">
                <a:solidFill>
                  <a:schemeClr val="tx1"/>
                </a:solidFill>
                <a:latin typeface="Arial" pitchFamily="34" charset="0"/>
              </a:defRPr>
            </a:lvl3pPr>
            <a:lvl4pPr marL="1542388" indent="-220341" defTabSz="930330" eaLnBrk="0" hangingPunct="0">
              <a:defRPr sz="2600">
                <a:solidFill>
                  <a:schemeClr val="tx1"/>
                </a:solidFill>
                <a:latin typeface="Arial" pitchFamily="34" charset="0"/>
              </a:defRPr>
            </a:lvl4pPr>
            <a:lvl5pPr marL="1983071" indent="-220341" defTabSz="930330" eaLnBrk="0" hangingPunct="0">
              <a:defRPr sz="2600">
                <a:solidFill>
                  <a:schemeClr val="tx1"/>
                </a:solidFill>
                <a:latin typeface="Arial" pitchFamily="34" charset="0"/>
              </a:defRPr>
            </a:lvl5pPr>
            <a:lvl6pPr marL="2423753" indent="-220341" defTabSz="930330" eaLnBrk="0" fontAlgn="base" hangingPunct="0">
              <a:spcBef>
                <a:spcPct val="0"/>
              </a:spcBef>
              <a:spcAft>
                <a:spcPct val="0"/>
              </a:spcAft>
              <a:defRPr sz="2600">
                <a:solidFill>
                  <a:schemeClr val="tx1"/>
                </a:solidFill>
                <a:latin typeface="Arial" pitchFamily="34" charset="0"/>
              </a:defRPr>
            </a:lvl6pPr>
            <a:lvl7pPr marL="2864435" indent="-220341" defTabSz="930330" eaLnBrk="0" fontAlgn="base" hangingPunct="0">
              <a:spcBef>
                <a:spcPct val="0"/>
              </a:spcBef>
              <a:spcAft>
                <a:spcPct val="0"/>
              </a:spcAft>
              <a:defRPr sz="2600">
                <a:solidFill>
                  <a:schemeClr val="tx1"/>
                </a:solidFill>
                <a:latin typeface="Arial" pitchFamily="34" charset="0"/>
              </a:defRPr>
            </a:lvl7pPr>
            <a:lvl8pPr marL="3305117" indent="-220341" defTabSz="930330" eaLnBrk="0" fontAlgn="base" hangingPunct="0">
              <a:spcBef>
                <a:spcPct val="0"/>
              </a:spcBef>
              <a:spcAft>
                <a:spcPct val="0"/>
              </a:spcAft>
              <a:defRPr sz="2600">
                <a:solidFill>
                  <a:schemeClr val="tx1"/>
                </a:solidFill>
                <a:latin typeface="Arial" pitchFamily="34" charset="0"/>
              </a:defRPr>
            </a:lvl8pPr>
            <a:lvl9pPr marL="3745800" indent="-220341" defTabSz="930330" eaLnBrk="0" fontAlgn="base" hangingPunct="0">
              <a:spcBef>
                <a:spcPct val="0"/>
              </a:spcBef>
              <a:spcAft>
                <a:spcPct val="0"/>
              </a:spcAft>
              <a:defRPr sz="2600">
                <a:solidFill>
                  <a:schemeClr val="tx1"/>
                </a:solidFill>
                <a:latin typeface="Arial" pitchFamily="34" charset="0"/>
              </a:defRPr>
            </a:lvl9pPr>
          </a:lstStyle>
          <a:p>
            <a:pPr eaLnBrk="1" hangingPunct="1"/>
            <a:fld id="{07E533A0-7102-418B-B933-6C8A8946C216}" type="slidenum">
              <a:rPr lang="en-CA" sz="1100"/>
              <a:pPr eaLnBrk="1" hangingPunct="1"/>
              <a:t>23</a:t>
            </a:fld>
            <a:endParaRPr lang="en-CA" sz="11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Immunity+ sires</a:t>
            </a:r>
            <a:r>
              <a:rPr lang="en-CA" b="1" baseline="0" dirty="0" smtClean="0"/>
              <a:t> will provide general overall improvement in immunity.  Not all daughters of Immunity+ sires will have high immune response, however Immunity+ sires will provide a boost of immunity such that the daughters will possess incrementally more immune response than their dams and average herdmates.  As such, Immunity+ sires will have more daughters that have high immunity and less daughters that have low immunity.  That incremental boost in immunity that Immunity+ sires provide to their offspring will lead to less disease, better response to vaccines, better colostrum and longer-living cows.</a:t>
            </a:r>
            <a:endParaRPr lang="en-CA" b="1" dirty="0"/>
          </a:p>
        </p:txBody>
      </p:sp>
      <p:sp>
        <p:nvSpPr>
          <p:cNvPr id="4" name="Slide Number Placeholder 3"/>
          <p:cNvSpPr>
            <a:spLocks noGrp="1"/>
          </p:cNvSpPr>
          <p:nvPr>
            <p:ph type="sldNum" sz="quarter" idx="10"/>
          </p:nvPr>
        </p:nvSpPr>
        <p:spPr/>
        <p:txBody>
          <a:bodyPr/>
          <a:lstStyle/>
          <a:p>
            <a:fld id="{2CFA8CFD-876F-1A43-9161-6B7968664DA8}" type="slidenum">
              <a:rPr lang="en-US" smtClean="0"/>
              <a:pPr/>
              <a:t>24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27240194"/>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What’s the significance of high immune response?</a:t>
            </a:r>
          </a:p>
          <a:p>
            <a:endParaRPr lang="en-CA" b="1" dirty="0" smtClean="0"/>
          </a:p>
          <a:p>
            <a:r>
              <a:rPr lang="en-CA" b="1" dirty="0" smtClean="0"/>
              <a:t>To answer that question, we will first look at cows</a:t>
            </a:r>
            <a:r>
              <a:rPr lang="en-CA" b="1" baseline="0" dirty="0" smtClean="0"/>
              <a:t> that were tested themselves and then were discovered to be high immune response cows.  From the research conducted over the past decade at the University of Guelph at Dr. Mallard’s lab, we will summarize the overall benefits of high immune response cows compared to herd average cows.  After we assess the benefit in high immune cows, we will then try to estimate what a bull tested as having high immune response (an Immunity+ sire) will transmit in overall benefit to his daughters. As said before, Immunity+ sires will transmit an incremental boost of immunity to their progeny. Not all of their progeny will be high immune responders, however they should have improved immunity over their dams and their average herd mates.</a:t>
            </a:r>
            <a:endParaRPr lang="en-CA" b="1" dirty="0"/>
          </a:p>
        </p:txBody>
      </p:sp>
      <p:sp>
        <p:nvSpPr>
          <p:cNvPr id="4" name="Slide Number Placeholder 3"/>
          <p:cNvSpPr>
            <a:spLocks noGrp="1"/>
          </p:cNvSpPr>
          <p:nvPr>
            <p:ph type="sldNum" sz="quarter" idx="10"/>
          </p:nvPr>
        </p:nvSpPr>
        <p:spPr/>
        <p:txBody>
          <a:bodyPr/>
          <a:lstStyle/>
          <a:p>
            <a:fld id="{2CFA8CFD-876F-1A43-9161-6B7968664DA8}" type="slidenum">
              <a:rPr lang="en-US" smtClean="0"/>
              <a:pPr/>
              <a:t>25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47439370"/>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b="1" dirty="0" smtClean="0"/>
              <a:t>High immune response cows have less incidence</a:t>
            </a:r>
            <a:r>
              <a:rPr lang="en-CA" sz="1100" b="1" baseline="0" dirty="0" smtClean="0"/>
              <a:t> of disease compared to their herd mates.  In a study conducted in a large herd in North Florida, it showed that high immune response cows had 27% less incidence of Mastitis, 17% less incidence of Metritis and 32% less incidence of Retained Placenta.  In the 64 herds analyzed in the immune response research, all herds ranged between 19 to 30% less incidence of disease when comparing high immune responders compared to the herd average.</a:t>
            </a:r>
            <a:endParaRPr lang="en-CA" sz="1100" b="1" dirty="0"/>
          </a:p>
        </p:txBody>
      </p:sp>
      <p:sp>
        <p:nvSpPr>
          <p:cNvPr id="4" name="Slide Number Placeholder 3"/>
          <p:cNvSpPr>
            <a:spLocks noGrp="1"/>
          </p:cNvSpPr>
          <p:nvPr>
            <p:ph type="sldNum" sz="quarter" idx="10"/>
          </p:nvPr>
        </p:nvSpPr>
        <p:spPr/>
        <p:txBody>
          <a:bodyPr/>
          <a:lstStyle/>
          <a:p>
            <a:fld id="{2CFA8CFD-876F-1A43-9161-6B7968664DA8}" type="slidenum">
              <a:rPr lang="en-US" smtClean="0"/>
              <a:pPr/>
              <a:t>26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48782427"/>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88136" tIns="44069" rIns="88136" bIns="44069"/>
          <a:lstStyle>
            <a:lvl1pPr defTabSz="930330" eaLnBrk="0" hangingPunct="0">
              <a:defRPr sz="2600">
                <a:solidFill>
                  <a:schemeClr val="tx1"/>
                </a:solidFill>
                <a:latin typeface="Arial" pitchFamily="34" charset="0"/>
              </a:defRPr>
            </a:lvl1pPr>
            <a:lvl2pPr marL="716108" indent="-275427" defTabSz="930330" eaLnBrk="0" hangingPunct="0">
              <a:defRPr sz="2600">
                <a:solidFill>
                  <a:schemeClr val="tx1"/>
                </a:solidFill>
                <a:latin typeface="Arial" pitchFamily="34" charset="0"/>
              </a:defRPr>
            </a:lvl2pPr>
            <a:lvl3pPr marL="1101706" indent="-220341" defTabSz="930330" eaLnBrk="0" hangingPunct="0">
              <a:defRPr sz="2600">
                <a:solidFill>
                  <a:schemeClr val="tx1"/>
                </a:solidFill>
                <a:latin typeface="Arial" pitchFamily="34" charset="0"/>
              </a:defRPr>
            </a:lvl3pPr>
            <a:lvl4pPr marL="1542388" indent="-220341" defTabSz="930330" eaLnBrk="0" hangingPunct="0">
              <a:defRPr sz="2600">
                <a:solidFill>
                  <a:schemeClr val="tx1"/>
                </a:solidFill>
                <a:latin typeface="Arial" pitchFamily="34" charset="0"/>
              </a:defRPr>
            </a:lvl4pPr>
            <a:lvl5pPr marL="1983071" indent="-220341" defTabSz="930330" eaLnBrk="0" hangingPunct="0">
              <a:defRPr sz="2600">
                <a:solidFill>
                  <a:schemeClr val="tx1"/>
                </a:solidFill>
                <a:latin typeface="Arial" pitchFamily="34" charset="0"/>
              </a:defRPr>
            </a:lvl5pPr>
            <a:lvl6pPr marL="2423753" indent="-220341" defTabSz="930330" eaLnBrk="0" fontAlgn="base" hangingPunct="0">
              <a:spcBef>
                <a:spcPct val="0"/>
              </a:spcBef>
              <a:spcAft>
                <a:spcPct val="0"/>
              </a:spcAft>
              <a:defRPr sz="2600">
                <a:solidFill>
                  <a:schemeClr val="tx1"/>
                </a:solidFill>
                <a:latin typeface="Arial" pitchFamily="34" charset="0"/>
              </a:defRPr>
            </a:lvl6pPr>
            <a:lvl7pPr marL="2864435" indent="-220341" defTabSz="930330" eaLnBrk="0" fontAlgn="base" hangingPunct="0">
              <a:spcBef>
                <a:spcPct val="0"/>
              </a:spcBef>
              <a:spcAft>
                <a:spcPct val="0"/>
              </a:spcAft>
              <a:defRPr sz="2600">
                <a:solidFill>
                  <a:schemeClr val="tx1"/>
                </a:solidFill>
                <a:latin typeface="Arial" pitchFamily="34" charset="0"/>
              </a:defRPr>
            </a:lvl7pPr>
            <a:lvl8pPr marL="3305117" indent="-220341" defTabSz="930330" eaLnBrk="0" fontAlgn="base" hangingPunct="0">
              <a:spcBef>
                <a:spcPct val="0"/>
              </a:spcBef>
              <a:spcAft>
                <a:spcPct val="0"/>
              </a:spcAft>
              <a:defRPr sz="2600">
                <a:solidFill>
                  <a:schemeClr val="tx1"/>
                </a:solidFill>
                <a:latin typeface="Arial" pitchFamily="34" charset="0"/>
              </a:defRPr>
            </a:lvl8pPr>
            <a:lvl9pPr marL="3745800" indent="-220341" defTabSz="930330" eaLnBrk="0" fontAlgn="base" hangingPunct="0">
              <a:spcBef>
                <a:spcPct val="0"/>
              </a:spcBef>
              <a:spcAft>
                <a:spcPct val="0"/>
              </a:spcAft>
              <a:defRPr sz="2600">
                <a:solidFill>
                  <a:schemeClr val="tx1"/>
                </a:solidFill>
                <a:latin typeface="Arial" pitchFamily="34" charset="0"/>
              </a:defRPr>
            </a:lvl9pPr>
          </a:lstStyle>
          <a:p>
            <a:pPr eaLnBrk="1" hangingPunct="1"/>
            <a:fld id="{4D1928CD-0ED1-488A-BE7A-962BC046A07E}" type="slidenum">
              <a:rPr lang="en-CA" sz="1100"/>
              <a:pPr eaLnBrk="1" hangingPunct="1"/>
              <a:t>27</a:t>
            </a:fld>
            <a:endParaRPr lang="en-CA" sz="1100" dirty="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88136" tIns="44069" rIns="88136" bIns="44069"/>
          <a:lstStyle/>
          <a:p>
            <a:pPr eaLnBrk="1" hangingPunct="1"/>
            <a:r>
              <a:rPr lang="en-CA" b="1" dirty="0" smtClean="0"/>
              <a:t>Some diseases will have a</a:t>
            </a:r>
            <a:r>
              <a:rPr lang="en-CA" b="1" baseline="0" dirty="0" smtClean="0"/>
              <a:t> lower incidence like 4% and other diseases may have an incidence of upwards to 30% or more. </a:t>
            </a:r>
            <a:r>
              <a:rPr lang="en-CA" b="1" dirty="0" smtClean="0"/>
              <a:t>This graph show</a:t>
            </a:r>
            <a:r>
              <a:rPr lang="en-CA" b="1" baseline="0" dirty="0" smtClean="0"/>
              <a:t>s the average incidence of disease averaged over the various diseases.  High immune cows (green) compared to average immune cows (blue) compared to low immune cows (red). This research is based on infe</a:t>
            </a:r>
            <a:r>
              <a:rPr lang="en-CA" b="1" dirty="0" smtClean="0"/>
              <a:t>ctious and metabolic combined health data from 64 herds in North America.  The graph shows that high</a:t>
            </a:r>
            <a:r>
              <a:rPr lang="en-CA" b="1" baseline="0" dirty="0" smtClean="0"/>
              <a:t> immune cows </a:t>
            </a:r>
            <a:r>
              <a:rPr lang="en-CA" b="1" dirty="0" smtClean="0"/>
              <a:t>have 2x less disease occurrence than low immune cows.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86018" name="Rectangle 3"/>
          <p:cNvSpPr>
            <a:spLocks noGrp="1" noChangeArrowheads="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lIns="88136" tIns="44069" rIns="88136" bIns="44069" numCol="1" anchor="t" anchorCtr="0" compatLnSpc="1">
            <a:prstTxWarp prst="textNoShape">
              <a:avLst/>
            </a:prstTxWarp>
          </a:bodyPr>
          <a:lstStyle/>
          <a:p>
            <a:pPr>
              <a:spcBef>
                <a:spcPct val="0"/>
              </a:spcBef>
            </a:pPr>
            <a:r>
              <a:rPr lang="en-US" b="1" dirty="0" smtClean="0"/>
              <a:t>Some dairy producers may indicate they don’t need to breed for immunity because they will manage their health program through vaccinations and management. However, most producers don’t realize the research has shown that up to 20% of animals have no or little response to commercial vaccines thereby reducing the overall benefit of a vaccination program across a herd.</a:t>
            </a:r>
          </a:p>
          <a:p>
            <a:pPr>
              <a:spcBef>
                <a:spcPct val="0"/>
              </a:spcBef>
            </a:pPr>
            <a:endParaRPr lang="en-US" b="1" dirty="0" smtClean="0"/>
          </a:p>
          <a:p>
            <a:pPr>
              <a:spcBef>
                <a:spcPct val="0"/>
              </a:spcBef>
            </a:pPr>
            <a:r>
              <a:rPr lang="en-US" b="1" dirty="0" smtClean="0"/>
              <a:t>Research conducted at the University of Guelph show that cows tested as having higher immune response also respond better to commercial vaccines.  This can be observed in the graph showing the advantage of high immune responders in serum antibody (green line) compared to average and low immune responders (blue and red line respectively). By genetically increasing the immune response in your dairy, you will also improve the proficiency of your vaccination program.</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88136" tIns="44069" rIns="88136" bIns="44069"/>
          <a:lstStyle/>
          <a:p>
            <a:r>
              <a:rPr lang="en-US" b="1" dirty="0" smtClean="0"/>
              <a:t>Another study at the University of Guelph research</a:t>
            </a:r>
            <a:r>
              <a:rPr lang="en-US" b="1" baseline="0" dirty="0" smtClean="0"/>
              <a:t>ed the amount of antibodies in the colostrum of high immune response cows (green) compared to average immune response cows (blue) and low immune response cows (red).</a:t>
            </a:r>
          </a:p>
          <a:p>
            <a:endParaRPr lang="en-US" b="1" baseline="0" dirty="0" smtClean="0"/>
          </a:p>
          <a:p>
            <a:r>
              <a:rPr lang="en-US" b="1" baseline="0" dirty="0" smtClean="0"/>
              <a:t>This study showed that high immune response cows had a much higher quality colostrum than average or low immune response cows.  Incredibly, even six weeks into lactation, high immune response cows had more antibodies still present than average immune response cows at week 0.</a:t>
            </a:r>
            <a:endParaRPr lang="en-US" b="1"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The</a:t>
            </a:r>
            <a:r>
              <a:rPr lang="en-CA" b="1" baseline="0" dirty="0" smtClean="0"/>
              <a:t> result has been an increasing trend in the incidence of most common diseases which inflict the dairy cow.  Advancements have been made in treatment and care, however it has not been able to reduce the number of sick cows or the cost of poor health on the dairy.</a:t>
            </a:r>
            <a:endParaRPr lang="en-CA" b="1" dirty="0"/>
          </a:p>
        </p:txBody>
      </p:sp>
      <p:sp>
        <p:nvSpPr>
          <p:cNvPr id="4" name="Slide Number Placeholder 3"/>
          <p:cNvSpPr>
            <a:spLocks noGrp="1"/>
          </p:cNvSpPr>
          <p:nvPr>
            <p:ph type="sldNum" sz="quarter" idx="10"/>
          </p:nvPr>
        </p:nvSpPr>
        <p:spPr/>
        <p:txBody>
          <a:bodyPr/>
          <a:lstStyle/>
          <a:p>
            <a:fld id="{2CFA8CFD-876F-1A43-9161-6B7968664DA8}" type="slidenum">
              <a:rPr lang="en-US" smtClean="0"/>
              <a:pPr/>
              <a:t>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1430895"/>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It is sometimes questionable to estimate economic</a:t>
            </a:r>
            <a:r>
              <a:rPr lang="en-CA" b="1" baseline="0" dirty="0" smtClean="0"/>
              <a:t> values for diseases since their incidence and economic impacts vary substantially across herds.  However, by estimating a conservative average cost for each disease occurrence and a conservative average in disease incidence rate, then it is possible to derive a conservative estimate of the economic value of the diseases that can be used in the calculation of the economic value for high immune response cows.  By accounting for the lower incidence of disease, the improved vaccine response, the higher quality colostrum and the lower cull rates, it was estimated that high immune response cows provided an additional $124 per cow per year compared to herd average cows.</a:t>
            </a:r>
          </a:p>
          <a:p>
            <a:endParaRPr lang="en-CA" b="1" baseline="0" dirty="0" smtClean="0"/>
          </a:p>
          <a:p>
            <a:r>
              <a:rPr lang="en-CA" b="1" baseline="0" dirty="0" smtClean="0"/>
              <a:t>Again, this is the added economic value of a cow that was tested herself as a high immune response cow.  To estimate the benefits that a high immune response bull (Immunity+ sire) will provide to his daughters, then we must account for genetic parameters and factors associated to genetic transmission of a trait to their offspring.</a:t>
            </a:r>
            <a:endParaRPr lang="en-CA" b="1" dirty="0"/>
          </a:p>
        </p:txBody>
      </p:sp>
      <p:sp>
        <p:nvSpPr>
          <p:cNvPr id="4" name="Slide Number Placeholder 3"/>
          <p:cNvSpPr>
            <a:spLocks noGrp="1"/>
          </p:cNvSpPr>
          <p:nvPr>
            <p:ph type="sldNum" sz="quarter" idx="10"/>
          </p:nvPr>
        </p:nvSpPr>
        <p:spPr/>
        <p:txBody>
          <a:bodyPr/>
          <a:lstStyle/>
          <a:p>
            <a:fld id="{2CFA8CFD-876F-1A43-9161-6B7968664DA8}" type="slidenum">
              <a:rPr lang="en-US" smtClean="0"/>
              <a:pPr/>
              <a:t>30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3764808"/>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Sires</a:t>
            </a:r>
            <a:r>
              <a:rPr lang="en-CA" b="1" baseline="0" dirty="0" smtClean="0"/>
              <a:t> will provide 50% of the genetic makeup in his daughters.  As well, immune response has a heritability of 25% meaning one-quarter of the variation in the trait is caused by genetics.  By applying these factors with accepted genetic principles of genetic transmission of traits, the benefits for Immunity+ sires can be conservatively estimated.</a:t>
            </a:r>
            <a:endParaRPr lang="en-CA" b="1" dirty="0"/>
          </a:p>
        </p:txBody>
      </p:sp>
      <p:sp>
        <p:nvSpPr>
          <p:cNvPr id="4" name="Slide Number Placeholder 3"/>
          <p:cNvSpPr>
            <a:spLocks noGrp="1"/>
          </p:cNvSpPr>
          <p:nvPr>
            <p:ph type="sldNum" sz="quarter" idx="10"/>
          </p:nvPr>
        </p:nvSpPr>
        <p:spPr/>
        <p:txBody>
          <a:bodyPr/>
          <a:lstStyle/>
          <a:p>
            <a:fld id="{2CFA8CFD-876F-1A43-9161-6B7968664DA8}" type="slidenum">
              <a:rPr lang="en-US" smtClean="0"/>
              <a:pPr/>
              <a:t>31</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57920604"/>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Daughters of Immunity+</a:t>
            </a:r>
            <a:r>
              <a:rPr lang="en-CA" b="1" baseline="0" dirty="0" smtClean="0"/>
              <a:t> sires are expected to have 4 to 8% less incidence of disease including mastitis, metritis, retained placenta, Johne’s and most other infectious diseases.</a:t>
            </a:r>
          </a:p>
          <a:p>
            <a:endParaRPr lang="en-CA" b="1" baseline="0" dirty="0" smtClean="0"/>
          </a:p>
          <a:p>
            <a:r>
              <a:rPr lang="en-CA" b="1" baseline="0" dirty="0" smtClean="0"/>
              <a:t>This reduction may seem insignificant or small, however we must remember the graph shown earlier on disease incidence.</a:t>
            </a:r>
            <a:endParaRPr lang="en-CA" b="1" dirty="0"/>
          </a:p>
        </p:txBody>
      </p:sp>
      <p:sp>
        <p:nvSpPr>
          <p:cNvPr id="4" name="Slide Number Placeholder 3"/>
          <p:cNvSpPr>
            <a:spLocks noGrp="1"/>
          </p:cNvSpPr>
          <p:nvPr>
            <p:ph type="sldNum" sz="quarter" idx="10"/>
          </p:nvPr>
        </p:nvSpPr>
        <p:spPr/>
        <p:txBody>
          <a:bodyPr/>
          <a:lstStyle/>
          <a:p>
            <a:fld id="{2CFA8CFD-876F-1A43-9161-6B7968664DA8}" type="slidenum">
              <a:rPr lang="en-US" smtClean="0"/>
              <a:pPr/>
              <a:t>32</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34957518"/>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The</a:t>
            </a:r>
            <a:r>
              <a:rPr lang="en-CA" b="1" baseline="0" dirty="0" smtClean="0"/>
              <a:t> Immunity+ product line is market ready.  It is the result of a significant amount of research and published papers in 91 different publications over the past 15 years.  Yet it is still a new and developing technology.  Semex will continue to invest significantly in research in this area to validate the immune response and health results in the daughters of Immunity+ bulls.</a:t>
            </a:r>
          </a:p>
          <a:p>
            <a:endParaRPr lang="en-CA" b="1" baseline="0" dirty="0" smtClean="0"/>
          </a:p>
          <a:p>
            <a:r>
              <a:rPr lang="en-CA" b="1" baseline="0" dirty="0" smtClean="0"/>
              <a:t>Also, an exciting area of development is the research towards a genomic test for high immune response.</a:t>
            </a:r>
            <a:endParaRPr lang="en-CA" b="1" dirty="0"/>
          </a:p>
        </p:txBody>
      </p:sp>
      <p:sp>
        <p:nvSpPr>
          <p:cNvPr id="4" name="Slide Number Placeholder 3"/>
          <p:cNvSpPr>
            <a:spLocks noGrp="1"/>
          </p:cNvSpPr>
          <p:nvPr>
            <p:ph type="sldNum" sz="quarter" idx="10"/>
          </p:nvPr>
        </p:nvSpPr>
        <p:spPr/>
        <p:txBody>
          <a:bodyPr/>
          <a:lstStyle/>
          <a:p>
            <a:fld id="{2CFA8CFD-876F-1A43-9161-6B7968664DA8}" type="slidenum">
              <a:rPr lang="en-US" smtClean="0"/>
              <a:pPr/>
              <a:t>33</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42956634"/>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p>
            <a:fld id="{4C919201-157E-463B-98A5-787F6183E5E9}" type="slidenum">
              <a:rPr lang="en-US"/>
              <a:pPr/>
              <a:t>34</a:t>
            </a:fld>
            <a:endParaRPr lang="en-US" dirty="0"/>
          </a:p>
        </p:txBody>
      </p:sp>
      <p:sp>
        <p:nvSpPr>
          <p:cNvPr id="11267" name="Slide Image Placeholder 1"/>
          <p:cNvSpPr>
            <a:spLocks noGrp="1" noRot="1" noChangeAspect="1" noTextEdit="1"/>
          </p:cNvSpPr>
          <p:nvPr>
            <p:ph type="sldImg"/>
          </p:nvPr>
        </p:nvSpPr>
        <p:spPr>
          <a:ln/>
        </p:spPr>
      </p:sp>
      <p:sp>
        <p:nvSpPr>
          <p:cNvPr id="11268" name="Notes Placeholder 2"/>
          <p:cNvSpPr>
            <a:spLocks noGrp="1"/>
          </p:cNvSpPr>
          <p:nvPr>
            <p:ph type="body" idx="1"/>
          </p:nvPr>
        </p:nvSpPr>
        <p:spPr>
          <a:noFill/>
          <a:ln/>
        </p:spPr>
        <p:txBody>
          <a:bodyPr/>
          <a:lstStyle/>
          <a:p>
            <a:pPr eaLnBrk="1" hangingPunct="1">
              <a:spcBef>
                <a:spcPct val="0"/>
              </a:spcBef>
            </a:pPr>
            <a:r>
              <a:rPr lang="en-CA" b="1" dirty="0" smtClean="0"/>
              <a:t>The University of Guelph conducted a genome</a:t>
            </a:r>
            <a:r>
              <a:rPr lang="en-CA" b="1" baseline="0" dirty="0" smtClean="0"/>
              <a:t> wide association study for immune response.  163 animals were selected, 81 of which were categorized as high immune responders and 82 of which were categorized as low immune responders.  As opposed to average immune response animals, it is important to select animals in the two extremes to help find the associated genes. These animals were submitted for a 50K SNP genomic test and an association study was conducted between the immune response measures that the 50k SNP markers.</a:t>
            </a:r>
          </a:p>
          <a:p>
            <a:pPr eaLnBrk="1" hangingPunct="1">
              <a:spcBef>
                <a:spcPct val="0"/>
              </a:spcBef>
            </a:pPr>
            <a:endParaRPr lang="en-CA" b="1" baseline="0" dirty="0" smtClean="0"/>
          </a:p>
          <a:p>
            <a:pPr eaLnBrk="1" hangingPunct="1">
              <a:spcBef>
                <a:spcPct val="0"/>
              </a:spcBef>
            </a:pPr>
            <a:r>
              <a:rPr lang="en-CA" b="1" dirty="0" smtClean="0"/>
              <a:t>Generalized quasi-likelihood score method </a:t>
            </a:r>
          </a:p>
          <a:p>
            <a:pPr eaLnBrk="1" hangingPunct="1">
              <a:spcBef>
                <a:spcPct val="0"/>
              </a:spcBef>
            </a:pPr>
            <a:r>
              <a:rPr lang="en-CA" b="1" dirty="0" smtClean="0"/>
              <a:t>   – accounts for genetic relationships among animals </a:t>
            </a:r>
          </a:p>
          <a:p>
            <a:pPr eaLnBrk="1" hangingPunct="1">
              <a:spcBef>
                <a:spcPct val="0"/>
              </a:spcBef>
            </a:pPr>
            <a:r>
              <a:rPr lang="en-CA" b="1" dirty="0" smtClean="0"/>
              <a:t>   - is not biased by selective genotyping because it is based on a logistic regression approach</a:t>
            </a:r>
          </a:p>
          <a:p>
            <a:pPr eaLnBrk="1" hangingPunct="1">
              <a:spcBef>
                <a:spcPct val="0"/>
              </a:spcBef>
            </a:pPr>
            <a:endParaRPr lang="en-CA" b="1" dirty="0" smtClean="0"/>
          </a:p>
          <a:p>
            <a:pPr eaLnBrk="1" hangingPunct="1">
              <a:spcBef>
                <a:spcPct val="0"/>
              </a:spcBef>
            </a:pPr>
            <a:r>
              <a:rPr lang="en-CA" b="1" dirty="0" smtClean="0"/>
              <a:t>Of</a:t>
            </a:r>
            <a:r>
              <a:rPr lang="en-CA" b="1" baseline="0" dirty="0" smtClean="0"/>
              <a:t> interest, </a:t>
            </a:r>
            <a:r>
              <a:rPr lang="en-CA" b="1" dirty="0" smtClean="0"/>
              <a:t>2,580 SNPs were found to be significantly associated with Antibody</a:t>
            </a:r>
            <a:r>
              <a:rPr lang="en-CA" b="1" baseline="0" dirty="0" smtClean="0"/>
              <a:t>-mediated immune response measures.</a:t>
            </a:r>
            <a:endParaRPr lang="en-CA" b="1" dirty="0" smtClean="0"/>
          </a:p>
        </p:txBody>
      </p:sp>
      <p:sp>
        <p:nvSpPr>
          <p:cNvPr id="11269"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lIns="93177" tIns="46589" rIns="93177" bIns="46589" anchor="b"/>
          <a:lstStyle/>
          <a:p>
            <a:pPr algn="r"/>
            <a:fld id="{4FFB916D-3038-49CA-84EA-77B5750E1F03}" type="slidenum">
              <a:rPr lang="en-CA" sz="1200">
                <a:latin typeface="Calibri" pitchFamily="34" charset="0"/>
              </a:rPr>
              <a:pPr algn="r"/>
              <a:t>34</a:t>
            </a:fld>
            <a:endParaRPr lang="en-CA" sz="1200" dirty="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This</a:t>
            </a:r>
            <a:r>
              <a:rPr lang="en-CA" b="1" baseline="0" dirty="0" smtClean="0"/>
              <a:t> graph shows 50,000 dots representing the SNP markers across the 30 chromosomes.  The height of each dot represents the importance of each SNP marker in relation to the measured Antibody-mediated immune response.  We can observe a peak with a lot of dots lined up in chromosome 23.</a:t>
            </a:r>
            <a:endParaRPr lang="en-CA" b="1" dirty="0"/>
          </a:p>
        </p:txBody>
      </p:sp>
      <p:sp>
        <p:nvSpPr>
          <p:cNvPr id="4" name="Slide Number Placeholder 3"/>
          <p:cNvSpPr>
            <a:spLocks noGrp="1"/>
          </p:cNvSpPr>
          <p:nvPr>
            <p:ph type="sldNum" sz="quarter" idx="10"/>
          </p:nvPr>
        </p:nvSpPr>
        <p:spPr/>
        <p:txBody>
          <a:bodyPr/>
          <a:lstStyle/>
          <a:p>
            <a:fld id="{2CFA8CFD-876F-1A43-9161-6B7968664DA8}" type="slidenum">
              <a:rPr lang="en-US" smtClean="0"/>
              <a:pPr/>
              <a:t>35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5435782"/>
      </p:ext>
    </p:extLst>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Interesting,</a:t>
            </a:r>
            <a:r>
              <a:rPr lang="en-CA" b="1" baseline="0" dirty="0" smtClean="0"/>
              <a:t> chromosome 23 contains the Bovine Major Histocompatibility Complex (known as the BoLA) which has been generally recognized as being responsible for acquired immunity in cattle.  In many ways, this is proof positive that the cell-mediated and antibody-mediated immune response measures applied under this technology are hitting the right target.</a:t>
            </a:r>
          </a:p>
          <a:p>
            <a:endParaRPr lang="en-CA" b="1" baseline="0" dirty="0" smtClean="0"/>
          </a:p>
          <a:p>
            <a:r>
              <a:rPr lang="en-CA" b="1" baseline="0" dirty="0" smtClean="0"/>
              <a:t>Selection for immunity is not a single gene.  The immune response is directed by a complex network involving more than 2,000 genes. This research will continue to be a high priority for Semex with hopes to develop a accurate genomic test for Immunity+ in the not too distant future.</a:t>
            </a:r>
            <a:endParaRPr lang="en-CA" b="1" dirty="0"/>
          </a:p>
        </p:txBody>
      </p:sp>
      <p:sp>
        <p:nvSpPr>
          <p:cNvPr id="4" name="Slide Number Placeholder 3"/>
          <p:cNvSpPr>
            <a:spLocks noGrp="1"/>
          </p:cNvSpPr>
          <p:nvPr>
            <p:ph type="sldNum" sz="quarter" idx="10"/>
          </p:nvPr>
        </p:nvSpPr>
        <p:spPr/>
        <p:txBody>
          <a:bodyPr/>
          <a:lstStyle/>
          <a:p>
            <a:fld id="{2CFA8CFD-876F-1A43-9161-6B7968664DA8}" type="slidenum">
              <a:rPr lang="en-US" smtClean="0"/>
              <a:pPr/>
              <a:t>36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1225410"/>
      </p:ext>
    </p:extLst>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12642"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CA" b="1" dirty="0" smtClean="0"/>
              <a:t>Before outlining the Immunity+ bulls overall, we should first look at a sample of what the results look like after the bulls have been tested.  This graph shows the first 15 bulls who were tested at Semex.  The blue bars represent the antibody-mediated response measures and the black triangles represent the cell-mediated immune response measures (skin thickness).</a:t>
            </a:r>
          </a:p>
          <a:p>
            <a:pPr>
              <a:spcBef>
                <a:spcPct val="0"/>
              </a:spcBef>
            </a:pPr>
            <a:endParaRPr lang="en-CA" b="1" dirty="0" smtClean="0"/>
          </a:p>
          <a:p>
            <a:pPr>
              <a:spcBef>
                <a:spcPct val="0"/>
              </a:spcBef>
            </a:pPr>
            <a:r>
              <a:rPr lang="en-CA" b="1" dirty="0" smtClean="0"/>
              <a:t>Immunity+ sires are bulls with a balanced overall defense against both viral and bacterial infections.  By looking at some actual bull results, we can see what it takes to be an Immunity+ sire.  Bull 2 has a high cell-mediated response but a low antibody-mediated response, so he would not be Immunity+.  Bulls 9 and 10 had a low response for both types of acquired immunity.  Whereas bull 4 had a high immune response result for both types of acquired immunity.  Bull 4 would be an eligible candidate to become an immunity+ sire.</a:t>
            </a:r>
          </a:p>
          <a:p>
            <a:pPr>
              <a:spcBef>
                <a:spcPct val="0"/>
              </a:spcBef>
            </a:pPr>
            <a:endParaRPr lang="en-CA" dirty="0" smtClean="0"/>
          </a:p>
        </p:txBody>
      </p:sp>
      <p:sp>
        <p:nvSpPr>
          <p:cNvPr id="112643"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9EB0BCB-EB4C-4246-9BB6-1F1A65F9CC7F}" type="slidenum">
              <a:rPr lang="en-US"/>
              <a:pPr fontAlgn="base">
                <a:spcBef>
                  <a:spcPct val="0"/>
                </a:spcBef>
                <a:spcAft>
                  <a:spcPct val="0"/>
                </a:spcAft>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88136" tIns="44069" rIns="88136" bIns="44069"/>
          <a:lstStyle/>
          <a:p>
            <a:r>
              <a:rPr lang="en-CA" b="1" dirty="0" smtClean="0"/>
              <a:t>Again, bulls will vary in their immune response for the two types</a:t>
            </a:r>
            <a:r>
              <a:rPr lang="en-CA" b="1" baseline="0" dirty="0" smtClean="0"/>
              <a:t> of acquired immunity from bulls that are low-low, low-average, average-low, high-average, average-high and high-high.  It is the high-high bulls that are sought at Immunity+ bulls.  Only 10% of tested bulls are designated as Immunity+.</a:t>
            </a:r>
          </a:p>
          <a:p>
            <a:endParaRPr lang="en-CA" b="1" baseline="0" dirty="0" smtClean="0"/>
          </a:p>
          <a:p>
            <a:r>
              <a:rPr lang="en-CA" b="1" baseline="0" dirty="0" smtClean="0"/>
              <a:t>An overall immune response value can be derived for each bull which combines their cell-mediated and antibody-mediated immune responses.  We can take the overall immune response for all tested sires, and calculate the correlation between overall immune response and the traditional health traits for which we have sire proofs.</a:t>
            </a:r>
            <a:endParaRPr lang="en-CA" b="1" dirty="0" smtClean="0"/>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88136" tIns="44069" rIns="88136" bIns="44069"/>
          <a:lstStyle>
            <a:lvl1pPr defTabSz="930330" eaLnBrk="0" hangingPunct="0">
              <a:defRPr sz="2600">
                <a:solidFill>
                  <a:schemeClr val="tx1"/>
                </a:solidFill>
                <a:latin typeface="Arial" pitchFamily="34" charset="0"/>
              </a:defRPr>
            </a:lvl1pPr>
            <a:lvl2pPr marL="716108" indent="-275427" defTabSz="930330" eaLnBrk="0" hangingPunct="0">
              <a:defRPr sz="2600">
                <a:solidFill>
                  <a:schemeClr val="tx1"/>
                </a:solidFill>
                <a:latin typeface="Arial" pitchFamily="34" charset="0"/>
              </a:defRPr>
            </a:lvl2pPr>
            <a:lvl3pPr marL="1101706" indent="-220341" defTabSz="930330" eaLnBrk="0" hangingPunct="0">
              <a:defRPr sz="2600">
                <a:solidFill>
                  <a:schemeClr val="tx1"/>
                </a:solidFill>
                <a:latin typeface="Arial" pitchFamily="34" charset="0"/>
              </a:defRPr>
            </a:lvl3pPr>
            <a:lvl4pPr marL="1542388" indent="-220341" defTabSz="930330" eaLnBrk="0" hangingPunct="0">
              <a:defRPr sz="2600">
                <a:solidFill>
                  <a:schemeClr val="tx1"/>
                </a:solidFill>
                <a:latin typeface="Arial" pitchFamily="34" charset="0"/>
              </a:defRPr>
            </a:lvl4pPr>
            <a:lvl5pPr marL="1983071" indent="-220341" defTabSz="930330" eaLnBrk="0" hangingPunct="0">
              <a:defRPr sz="2600">
                <a:solidFill>
                  <a:schemeClr val="tx1"/>
                </a:solidFill>
                <a:latin typeface="Arial" pitchFamily="34" charset="0"/>
              </a:defRPr>
            </a:lvl5pPr>
            <a:lvl6pPr marL="2423753" indent="-220341" defTabSz="930330" eaLnBrk="0" fontAlgn="base" hangingPunct="0">
              <a:spcBef>
                <a:spcPct val="0"/>
              </a:spcBef>
              <a:spcAft>
                <a:spcPct val="0"/>
              </a:spcAft>
              <a:defRPr sz="2600">
                <a:solidFill>
                  <a:schemeClr val="tx1"/>
                </a:solidFill>
                <a:latin typeface="Arial" pitchFamily="34" charset="0"/>
              </a:defRPr>
            </a:lvl6pPr>
            <a:lvl7pPr marL="2864435" indent="-220341" defTabSz="930330" eaLnBrk="0" fontAlgn="base" hangingPunct="0">
              <a:spcBef>
                <a:spcPct val="0"/>
              </a:spcBef>
              <a:spcAft>
                <a:spcPct val="0"/>
              </a:spcAft>
              <a:defRPr sz="2600">
                <a:solidFill>
                  <a:schemeClr val="tx1"/>
                </a:solidFill>
                <a:latin typeface="Arial" pitchFamily="34" charset="0"/>
              </a:defRPr>
            </a:lvl7pPr>
            <a:lvl8pPr marL="3305117" indent="-220341" defTabSz="930330" eaLnBrk="0" fontAlgn="base" hangingPunct="0">
              <a:spcBef>
                <a:spcPct val="0"/>
              </a:spcBef>
              <a:spcAft>
                <a:spcPct val="0"/>
              </a:spcAft>
              <a:defRPr sz="2600">
                <a:solidFill>
                  <a:schemeClr val="tx1"/>
                </a:solidFill>
                <a:latin typeface="Arial" pitchFamily="34" charset="0"/>
              </a:defRPr>
            </a:lvl8pPr>
            <a:lvl9pPr marL="3745800" indent="-220341" defTabSz="930330" eaLnBrk="0" fontAlgn="base" hangingPunct="0">
              <a:spcBef>
                <a:spcPct val="0"/>
              </a:spcBef>
              <a:spcAft>
                <a:spcPct val="0"/>
              </a:spcAft>
              <a:defRPr sz="2600">
                <a:solidFill>
                  <a:schemeClr val="tx1"/>
                </a:solidFill>
                <a:latin typeface="Arial" pitchFamily="34" charset="0"/>
              </a:defRPr>
            </a:lvl9pPr>
          </a:lstStyle>
          <a:p>
            <a:pPr eaLnBrk="1" hangingPunct="1"/>
            <a:fld id="{07E533A0-7102-418B-B933-6C8A8946C216}" type="slidenum">
              <a:rPr lang="en-CA" sz="1100"/>
              <a:pPr eaLnBrk="1" hangingPunct="1"/>
              <a:t>38</a:t>
            </a:fld>
            <a:endParaRPr lang="en-CA" sz="11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In December 2012, there will be 9 Immunity+ </a:t>
            </a:r>
            <a:r>
              <a:rPr lang="en-CA" b="1" baseline="0" dirty="0" smtClean="0"/>
              <a:t>Holstein proven bulls and 32 Immunity+ Holstein Genomax bulls. In the Jersey breed, there will be 1 Immunity+ proven bull and 5 Immunity+ Genomax bulls. </a:t>
            </a:r>
          </a:p>
          <a:p>
            <a:endParaRPr lang="en-CA" b="1" baseline="0" dirty="0" smtClean="0"/>
          </a:p>
          <a:p>
            <a:r>
              <a:rPr lang="en-CA" b="1" baseline="0" dirty="0" smtClean="0"/>
              <a:t>Of the Holstein bulls, we can compare the Semex Immunity+ bulls with the Semex bulls who were tested for immune response but not Immunity+ sires.  Immunity+ sires had an advantage for total merit in terms of TPI and Net Merit, showing an 80 point and $91 advantage respectively.  Immunity+ sires provide good productive life with an average proof of +4.8 which is very high and +0.8 higher than other tested bulls.  The Immunity+ lineup has advantages across the health related traits including somatic cell score, fertility and daughter calving ease.</a:t>
            </a:r>
            <a:endParaRPr lang="en-CA" b="1" dirty="0"/>
          </a:p>
        </p:txBody>
      </p:sp>
      <p:sp>
        <p:nvSpPr>
          <p:cNvPr id="4" name="Slide Number Placeholder 3"/>
          <p:cNvSpPr>
            <a:spLocks noGrp="1"/>
          </p:cNvSpPr>
          <p:nvPr>
            <p:ph type="sldNum" sz="quarter" idx="10"/>
          </p:nvPr>
        </p:nvSpPr>
        <p:spPr/>
        <p:txBody>
          <a:bodyPr/>
          <a:lstStyle/>
          <a:p>
            <a:fld id="{2CFA8CFD-876F-1A43-9161-6B7968664DA8}" type="slidenum">
              <a:rPr lang="en-US" smtClean="0"/>
              <a:pPr/>
              <a:t>39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5567114"/>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baseline="0" dirty="0" smtClean="0"/>
              <a:t>Maintaining a healthy herd of cows is a high cost item on the dairy.  Added vet costs and treatments, added labour costs, delayed conceptions, reduced production, discarded milk from treated cows, more culls and deaths, higher replacement costs and reduced efficiency.  These added costs go directly to the bottom-line.  </a:t>
            </a:r>
            <a:endParaRPr lang="en-CA" b="1" dirty="0"/>
          </a:p>
        </p:txBody>
      </p:sp>
      <p:sp>
        <p:nvSpPr>
          <p:cNvPr id="4" name="Slide Number Placeholder 3"/>
          <p:cNvSpPr>
            <a:spLocks noGrp="1"/>
          </p:cNvSpPr>
          <p:nvPr>
            <p:ph type="sldNum" sz="quarter" idx="10"/>
          </p:nvPr>
        </p:nvSpPr>
        <p:spPr/>
        <p:txBody>
          <a:bodyPr/>
          <a:lstStyle/>
          <a:p>
            <a:fld id="{2CFA8CFD-876F-1A43-9161-6B7968664DA8}" type="slidenum">
              <a:rPr lang="en-US" smtClean="0"/>
              <a:pPr/>
              <a:t>4</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1430895"/>
      </p:ext>
    </p:extLst>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Immunity+ sires</a:t>
            </a:r>
            <a:r>
              <a:rPr lang="en-CA" b="1" baseline="0" dirty="0" smtClean="0"/>
              <a:t> is an innovative and exciting new technology that producers can start harvesting the benefits starting on December 4, 2012 with the next release of sire proofs.  Large, health-conscious, commercial dairies who are early adaptors to new technologies are expected to be among the first to take advantage of Immunity+ sires offered by Semex.</a:t>
            </a:r>
            <a:endParaRPr lang="en-CA" b="1" dirty="0"/>
          </a:p>
        </p:txBody>
      </p:sp>
      <p:sp>
        <p:nvSpPr>
          <p:cNvPr id="4" name="Slide Number Placeholder 3"/>
          <p:cNvSpPr>
            <a:spLocks noGrp="1"/>
          </p:cNvSpPr>
          <p:nvPr>
            <p:ph type="sldNum" sz="quarter" idx="10"/>
          </p:nvPr>
        </p:nvSpPr>
        <p:spPr/>
        <p:txBody>
          <a:bodyPr/>
          <a:lstStyle/>
          <a:p>
            <a:fld id="{2CFA8CFD-876F-1A43-9161-6B7968664DA8}" type="slidenum">
              <a:rPr lang="en-US" smtClean="0"/>
              <a:pPr/>
              <a:t>40</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5871888"/>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What</a:t>
            </a:r>
            <a:r>
              <a:rPr lang="en-CA" b="1" baseline="0" dirty="0" smtClean="0"/>
              <a:t> if there was a way to build overall disease resistance genetically.  What if we could turnaround the negative trends and actually reduce the incidence of disease with each passing generation.  What if we could build the cow’s natural immune system to defend against most types of disease and infection.</a:t>
            </a:r>
            <a:endParaRPr lang="en-CA" b="1" dirty="0"/>
          </a:p>
        </p:txBody>
      </p:sp>
      <p:sp>
        <p:nvSpPr>
          <p:cNvPr id="4" name="Slide Number Placeholder 3"/>
          <p:cNvSpPr>
            <a:spLocks noGrp="1"/>
          </p:cNvSpPr>
          <p:nvPr>
            <p:ph type="sldNum" sz="quarter" idx="10"/>
          </p:nvPr>
        </p:nvSpPr>
        <p:spPr/>
        <p:txBody>
          <a:bodyPr/>
          <a:lstStyle/>
          <a:p>
            <a:fld id="{2CFA8CFD-876F-1A43-9161-6B7968664DA8}" type="slidenum">
              <a:rPr lang="en-US" smtClean="0"/>
              <a:pPr/>
              <a:t>5</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5999956"/>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What if there were fewer cows in the sick pen, fewer cows to treat, fewer cows whose performance is negatively</a:t>
            </a:r>
            <a:r>
              <a:rPr lang="en-CA" baseline="0" dirty="0" smtClean="0"/>
              <a:t> affected by reduced health.</a:t>
            </a:r>
            <a:endParaRPr lang="en-CA" dirty="0"/>
          </a:p>
        </p:txBody>
      </p:sp>
      <p:sp>
        <p:nvSpPr>
          <p:cNvPr id="4" name="Slide Number Placeholder 3"/>
          <p:cNvSpPr>
            <a:spLocks noGrp="1"/>
          </p:cNvSpPr>
          <p:nvPr>
            <p:ph type="sldNum" sz="quarter" idx="10"/>
          </p:nvPr>
        </p:nvSpPr>
        <p:spPr/>
        <p:txBody>
          <a:bodyPr/>
          <a:lstStyle/>
          <a:p>
            <a:fld id="{2CFA8CFD-876F-1A43-9161-6B7968664DA8}" type="slidenum">
              <a:rPr lang="en-US" smtClean="0"/>
              <a:pPr/>
              <a:t>6</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5999956"/>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Well</a:t>
            </a:r>
            <a:r>
              <a:rPr lang="en-CA" b="1" baseline="0" dirty="0" smtClean="0"/>
              <a:t> there is a way.  Improve the genetics for immunity in your herd by using Immunity+ sires.  They offer disease resistant genetics for greater health and profit of your dairy.</a:t>
            </a:r>
            <a:endParaRPr lang="en-CA" b="1" dirty="0"/>
          </a:p>
        </p:txBody>
      </p:sp>
      <p:sp>
        <p:nvSpPr>
          <p:cNvPr id="4" name="Slide Number Placeholder 3"/>
          <p:cNvSpPr>
            <a:spLocks noGrp="1"/>
          </p:cNvSpPr>
          <p:nvPr>
            <p:ph type="sldNum" sz="quarter" idx="10"/>
          </p:nvPr>
        </p:nvSpPr>
        <p:spPr/>
        <p:txBody>
          <a:bodyPr/>
          <a:lstStyle/>
          <a:p>
            <a:fld id="{2CFA8CFD-876F-1A43-9161-6B7968664DA8}" type="slidenum">
              <a:rPr lang="en-US" smtClean="0"/>
              <a:pPr/>
              <a:t>7</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8632121"/>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A</a:t>
            </a:r>
            <a:r>
              <a:rPr lang="en-CA" b="1" baseline="0" dirty="0" smtClean="0"/>
              <a:t> large number of proven and genomic Semex bulls have been phenotypically tested for immune response.  The highest bulls for immune response have been identified as Immunity+ sires.  They transfer their high immunity on to their daughters, which provides their daughters with a greater inherent resistance to common diseases such as mastitis, metritis, retained placenta and Johne’s.</a:t>
            </a:r>
            <a:endParaRPr lang="en-CA" b="1" dirty="0"/>
          </a:p>
        </p:txBody>
      </p:sp>
      <p:sp>
        <p:nvSpPr>
          <p:cNvPr id="4" name="Slide Number Placeholder 3"/>
          <p:cNvSpPr>
            <a:spLocks noGrp="1"/>
          </p:cNvSpPr>
          <p:nvPr>
            <p:ph type="sldNum" sz="quarter" idx="10"/>
          </p:nvPr>
        </p:nvSpPr>
        <p:spPr/>
        <p:txBody>
          <a:bodyPr/>
          <a:lstStyle/>
          <a:p>
            <a:fld id="{2CFA8CFD-876F-1A43-9161-6B7968664DA8}" type="slidenum">
              <a:rPr lang="en-US" smtClean="0"/>
              <a:pPr/>
              <a:t>8</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70369472"/>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Semex has invested</a:t>
            </a:r>
            <a:r>
              <a:rPr lang="en-CA" b="1" baseline="0" dirty="0" smtClean="0"/>
              <a:t> for over 15 years in the leading edge research on the High Immune Response Technology which has been led by Dr. Bonnie Mallard, a Professor of Immunology in the Department of Pathobiology at the University of Guelph. Semex has negotiated exclusive world-wide rights to test males for high immune response which allows us to offer this outstanding, innovative line-up of Immunity+ sires to Semex customers around the globe.</a:t>
            </a:r>
            <a:endParaRPr lang="en-CA" b="1" dirty="0"/>
          </a:p>
        </p:txBody>
      </p:sp>
      <p:sp>
        <p:nvSpPr>
          <p:cNvPr id="4" name="Slide Number Placeholder 3"/>
          <p:cNvSpPr>
            <a:spLocks noGrp="1"/>
          </p:cNvSpPr>
          <p:nvPr>
            <p:ph type="sldNum" sz="quarter" idx="10"/>
          </p:nvPr>
        </p:nvSpPr>
        <p:spPr/>
        <p:txBody>
          <a:bodyPr/>
          <a:lstStyle/>
          <a:p>
            <a:fld id="{2CFA8CFD-876F-1A43-9161-6B7968664DA8}" type="slidenum">
              <a:rPr lang="en-US" smtClean="0"/>
              <a:pPr/>
              <a:t>9</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59235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28152E8B-AC8F-A346-89AF-E0D7D77C9F65}" type="datetimeFigureOut">
              <a:rPr lang="en-US" smtClean="0"/>
              <a:pPr/>
              <a:t>1/14/13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7F6EB5-1D67-524B-A99B-ED98527CCCC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8152E8B-AC8F-A346-89AF-E0D7D77C9F65}" type="datetimeFigureOut">
              <a:rPr lang="en-US" smtClean="0"/>
              <a:pPr/>
              <a:t>1/14/13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7F6EB5-1D67-524B-A99B-ED98527CCCC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8152E8B-AC8F-A346-89AF-E0D7D77C9F65}" type="datetimeFigureOut">
              <a:rPr lang="en-US" smtClean="0"/>
              <a:pPr/>
              <a:t>1/14/13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7F6EB5-1D67-524B-A99B-ED98527CCCC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28152E8B-AC8F-A346-89AF-E0D7D77C9F65}" type="datetimeFigureOut">
              <a:rPr lang="en-US" smtClean="0"/>
              <a:pPr/>
              <a:t>1/14/13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7F6EB5-1D67-524B-A99B-ED98527CCCC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28152E8B-AC8F-A346-89AF-E0D7D77C9F65}" type="datetimeFigureOut">
              <a:rPr lang="en-US" smtClean="0"/>
              <a:pPr/>
              <a:t>1/14/13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F7F6EB5-1D67-524B-A99B-ED98527CCCC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28152E8B-AC8F-A346-89AF-E0D7D77C9F65}" type="datetimeFigureOut">
              <a:rPr lang="en-US" smtClean="0"/>
              <a:pPr/>
              <a:t>1/14/13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7F6EB5-1D67-524B-A99B-ED98527CCCC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28152E8B-AC8F-A346-89AF-E0D7D77C9F65}" type="datetimeFigureOut">
              <a:rPr lang="en-US" smtClean="0"/>
              <a:pPr/>
              <a:t>1/14/13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F7F6EB5-1D67-524B-A99B-ED98527CCCC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28152E8B-AC8F-A346-89AF-E0D7D77C9F65}" type="datetimeFigureOut">
              <a:rPr lang="en-US" smtClean="0"/>
              <a:pPr/>
              <a:t>1/14/13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F7F6EB5-1D67-524B-A99B-ED98527CCCC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52E8B-AC8F-A346-89AF-E0D7D77C9F65}" type="datetimeFigureOut">
              <a:rPr lang="en-US" smtClean="0"/>
              <a:pPr/>
              <a:t>1/14/13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F7F6EB5-1D67-524B-A99B-ED98527CCCC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8152E8B-AC8F-A346-89AF-E0D7D77C9F65}" type="datetimeFigureOut">
              <a:rPr lang="en-US" smtClean="0"/>
              <a:pPr/>
              <a:t>1/14/13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7F6EB5-1D67-524B-A99B-ED98527CCCC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28152E8B-AC8F-A346-89AF-E0D7D77C9F65}" type="datetimeFigureOut">
              <a:rPr lang="en-US" smtClean="0"/>
              <a:pPr/>
              <a:t>1/14/13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F7F6EB5-1D67-524B-A99B-ED98527CCCC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85914"/>
            <a:ext cx="8229600" cy="1175994"/>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061908"/>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152E8B-AC8F-A346-89AF-E0D7D77C9F65}" type="datetimeFigureOut">
              <a:rPr lang="en-US" smtClean="0"/>
              <a:pPr/>
              <a:t>1/14/13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F6EB5-1D67-524B-A99B-ED98527CCCCD}" type="slidenum">
              <a:rPr lang="en-US" smtClean="0"/>
              <a:pPr/>
              <a:t>‹#›</a:t>
            </a:fld>
            <a:endParaRPr lang="en-US" dirty="0"/>
          </a:p>
        </p:txBody>
      </p:sp>
      <p:pic>
        <p:nvPicPr>
          <p:cNvPr id="10" name="Picture 9" descr="header.bmp"/>
          <p:cNvPicPr>
            <a:picLocks noChangeAspect="1"/>
          </p:cNvPicPr>
          <p:nvPr userDrawn="1"/>
        </p:nvPicPr>
        <p:blipFill>
          <a:blip r:embed="rId13"/>
          <a:stretch>
            <a:fillRect/>
          </a:stretch>
        </p:blipFill>
        <p:spPr>
          <a:xfrm>
            <a:off x="0" y="0"/>
            <a:ext cx="9144000" cy="72778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3.jpeg"/><Relationship Id="rId5"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3.jpeg"/><Relationship Id="rId5"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3.jpeg"/><Relationship Id="rId5"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emf"/><Relationship Id="rId5" Type="http://schemas.openxmlformats.org/officeDocument/2006/relationships/image" Target="../media/image14.jpe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emf"/><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emf"/><Relationship Id="rId5"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emf"/><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3.jpeg"/><Relationship Id="rId5" Type="http://schemas.openxmlformats.org/officeDocument/2006/relationships/image" Target="../media/image4.emf"/><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3.jpeg"/><Relationship Id="rId5"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3.jpeg"/><Relationship Id="rId5"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emf"/><Relationship Id="rId5" Type="http://schemas.openxmlformats.org/officeDocument/2006/relationships/image" Target="../media/image17.jpe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Microsoft_Excel_97_-_2004_Worksheet1.xls"/><Relationship Id="rId5" Type="http://schemas.openxmlformats.org/officeDocument/2006/relationships/image" Target="../media/image4.emf"/><Relationship Id="rId6" Type="http://schemas.openxmlformats.org/officeDocument/2006/relationships/image" Target="../media/image3.jpe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4" Type="http://schemas.openxmlformats.org/officeDocument/2006/relationships/oleObject" Target="../embeddings/Microsoft_Excel_97_-_2004_Worksheet2.xls"/><Relationship Id="rId5" Type="http://schemas.openxmlformats.org/officeDocument/2006/relationships/image" Target="../media/image3.jpeg"/><Relationship Id="rId6"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3.jpeg"/><Relationship Id="rId5"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4.emf"/><Relationship Id="rId5"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emf"/><Relationship Id="rId5"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emf"/><Relationship Id="rId5"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3.jpeg"/><Relationship Id="rId6"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3.jpeg"/><Relationship Id="rId5"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Microsoft_Excel_97_-_2004_Worksheet3.xls"/><Relationship Id="rId5" Type="http://schemas.openxmlformats.org/officeDocument/2006/relationships/image" Target="../media/image3.jpeg"/><Relationship Id="rId6" Type="http://schemas.openxmlformats.org/officeDocument/2006/relationships/image" Target="../media/image4.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3.jpeg"/><Relationship Id="rId5" Type="http://schemas.openxmlformats.org/officeDocument/2006/relationships/image" Target="../media/image4.emf"/><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3.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26.jpeg"/><Relationship Id="rId5" Type="http://schemas.openxmlformats.org/officeDocument/2006/relationships/image" Target="../media/image3.jpeg"/><Relationship Id="rId6" Type="http://schemas.openxmlformats.org/officeDocument/2006/relationships/image" Target="../media/image4.emf"/><Relationship Id="rId7" Type="http://schemas.openxmlformats.org/officeDocument/2006/relationships/hyperlink" Target="mailto:Immunity@semex.com" TargetMode="External"/><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 Id="rId3"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3.jpeg"/><Relationship Id="rId5"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fullpg.jpg"/>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37937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830250" y="2983503"/>
            <a:ext cx="5914299" cy="1371758"/>
          </a:xfrm>
        </p:spPr>
        <p:txBody>
          <a:bodyPr>
            <a:noAutofit/>
          </a:bodyPr>
          <a:lstStyle/>
          <a:p>
            <a:pPr algn="l"/>
            <a:r>
              <a:rPr lang="en-CA" sz="4800" b="1" dirty="0" smtClean="0"/>
              <a:t>What Does </a:t>
            </a:r>
            <a:br>
              <a:rPr lang="en-CA" sz="4800" b="1" dirty="0" smtClean="0"/>
            </a:br>
            <a:r>
              <a:rPr lang="en-CA" sz="4800" b="1" dirty="0" smtClean="0"/>
              <a:t>Immunity Mean?</a:t>
            </a:r>
            <a:endParaRPr lang="en-CA" sz="4800" b="1"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r="67474"/>
          <a:stretch/>
        </p:blipFill>
        <p:spPr>
          <a:xfrm>
            <a:off x="182880" y="2011680"/>
            <a:ext cx="2589620" cy="3329038"/>
          </a:xfrm>
          <a:prstGeom prst="rect">
            <a:avLst/>
          </a:prstGeom>
        </p:spPr>
      </p:pic>
      <p:pic>
        <p:nvPicPr>
          <p:cNvPr id="4" name="Picture 3" descr="header.jpg"/>
          <p:cNvPicPr>
            <a:picLocks noChangeAspect="1"/>
          </p:cNvPicPr>
          <p:nvPr/>
        </p:nvPicPr>
        <p:blipFill>
          <a:blip r:embed="rId4"/>
          <a:stretch>
            <a:fillRect/>
          </a:stretch>
        </p:blipFill>
        <p:spPr>
          <a:xfrm>
            <a:off x="0" y="0"/>
            <a:ext cx="9144000" cy="647700"/>
          </a:xfrm>
          <a:prstGeom prst="rect">
            <a:avLst/>
          </a:prstGeom>
        </p:spPr>
      </p:pic>
      <p:cxnSp>
        <p:nvCxnSpPr>
          <p:cNvPr id="5" name="Straight Connector 4"/>
          <p:cNvCxnSpPr/>
          <p:nvPr/>
        </p:nvCxnSpPr>
        <p:spPr>
          <a:xfrm>
            <a:off x="17143" y="6560985"/>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6" name="Picture 5"/>
          <p:cNvPicPr>
            <a:picLocks noChangeAspect="1" noChangeArrowheads="1"/>
          </p:cNvPicPr>
          <p:nvPr/>
        </p:nvPicPr>
        <p:blipFill>
          <a:blip r:embed="rId5"/>
          <a:srcRect/>
          <a:stretch>
            <a:fillRect/>
          </a:stretch>
        </p:blipFill>
        <p:spPr bwMode="auto">
          <a:xfrm>
            <a:off x="7662543" y="5886341"/>
            <a:ext cx="1134534" cy="691578"/>
          </a:xfrm>
          <a:prstGeom prst="rect">
            <a:avLst/>
          </a:prstGeom>
          <a:noFill/>
          <a:ln w="9525">
            <a:noFill/>
            <a:miter lim="800000"/>
            <a:headEnd/>
            <a:tailEnd/>
          </a:ln>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69404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5914"/>
            <a:ext cx="8229600" cy="672430"/>
          </a:xfrm>
        </p:spPr>
        <p:txBody>
          <a:bodyPr>
            <a:noAutofit/>
          </a:bodyPr>
          <a:lstStyle/>
          <a:p>
            <a:r>
              <a:rPr lang="en-CA" sz="4800" b="1" dirty="0" smtClean="0"/>
              <a:t>Immunity Types</a:t>
            </a:r>
            <a:endParaRPr lang="en-CA" sz="4800" b="1" dirty="0"/>
          </a:p>
        </p:txBody>
      </p:sp>
      <p:sp>
        <p:nvSpPr>
          <p:cNvPr id="3" name="Content Placeholder 2"/>
          <p:cNvSpPr>
            <a:spLocks noGrp="1"/>
          </p:cNvSpPr>
          <p:nvPr>
            <p:ph idx="1"/>
          </p:nvPr>
        </p:nvSpPr>
        <p:spPr>
          <a:xfrm>
            <a:off x="705606" y="2356834"/>
            <a:ext cx="7981194" cy="3825025"/>
          </a:xfrm>
        </p:spPr>
        <p:txBody>
          <a:bodyPr>
            <a:normAutofit/>
          </a:bodyPr>
          <a:lstStyle/>
          <a:p>
            <a:pPr>
              <a:spcBef>
                <a:spcPts val="1800"/>
              </a:spcBef>
            </a:pPr>
            <a:r>
              <a:rPr lang="en-US" dirty="0" smtClean="0"/>
              <a:t>Passive Immunity</a:t>
            </a:r>
          </a:p>
          <a:p>
            <a:pPr>
              <a:spcBef>
                <a:spcPts val="1800"/>
              </a:spcBef>
            </a:pPr>
            <a:r>
              <a:rPr lang="en-US" dirty="0" smtClean="0"/>
              <a:t>Innate Immunity</a:t>
            </a:r>
          </a:p>
          <a:p>
            <a:pPr>
              <a:spcBef>
                <a:spcPts val="1800"/>
              </a:spcBef>
            </a:pPr>
            <a:r>
              <a:rPr lang="en-US" dirty="0" smtClean="0"/>
              <a:t>Acquired Immunity</a:t>
            </a:r>
          </a:p>
        </p:txBody>
      </p:sp>
      <p:pic>
        <p:nvPicPr>
          <p:cNvPr id="4" name="Picture 3" descr="redbarncalf.jpg"/>
          <p:cNvPicPr>
            <a:picLocks noChangeAspect="1"/>
          </p:cNvPicPr>
          <p:nvPr/>
        </p:nvPicPr>
        <p:blipFill>
          <a:blip r:embed="rId3"/>
          <a:stretch>
            <a:fillRect/>
          </a:stretch>
        </p:blipFill>
        <p:spPr>
          <a:xfrm>
            <a:off x="4976740" y="1883774"/>
            <a:ext cx="2785768" cy="4182835"/>
          </a:xfrm>
          <a:prstGeom prst="rect">
            <a:avLst/>
          </a:prstGeom>
        </p:spPr>
      </p:pic>
      <p:pic>
        <p:nvPicPr>
          <p:cNvPr id="5" name="Picture 4" descr="header.jpg"/>
          <p:cNvPicPr>
            <a:picLocks noChangeAspect="1"/>
          </p:cNvPicPr>
          <p:nvPr/>
        </p:nvPicPr>
        <p:blipFill>
          <a:blip r:embed="rId4"/>
          <a:stretch>
            <a:fillRect/>
          </a:stretch>
        </p:blipFill>
        <p:spPr>
          <a:xfrm>
            <a:off x="0" y="0"/>
            <a:ext cx="9144000" cy="647700"/>
          </a:xfrm>
          <a:prstGeom prst="rect">
            <a:avLst/>
          </a:prstGeom>
        </p:spPr>
      </p:pic>
      <p:cxnSp>
        <p:nvCxnSpPr>
          <p:cNvPr id="6" name="Straight Connector 5"/>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7" name="Picture 2"/>
          <p:cNvPicPr>
            <a:picLocks noChangeAspect="1" noChangeArrowheads="1"/>
          </p:cNvPicPr>
          <p:nvPr/>
        </p:nvPicPr>
        <p:blipFill>
          <a:blip r:embed="rId5"/>
          <a:srcRect/>
          <a:stretch>
            <a:fillRect/>
          </a:stretch>
        </p:blipFill>
        <p:spPr bwMode="auto">
          <a:xfrm>
            <a:off x="7645400" y="5880153"/>
            <a:ext cx="1134534" cy="691578"/>
          </a:xfrm>
          <a:prstGeom prst="rect">
            <a:avLst/>
          </a:prstGeom>
          <a:noFill/>
          <a:ln w="9525">
            <a:noFill/>
            <a:miter lim="800000"/>
            <a:headEnd/>
            <a:tailEnd/>
          </a:ln>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26561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502456"/>
            <a:ext cx="8229600" cy="1143000"/>
          </a:xfrm>
        </p:spPr>
        <p:txBody>
          <a:bodyPr>
            <a:normAutofit/>
          </a:bodyPr>
          <a:lstStyle/>
          <a:p>
            <a:r>
              <a:rPr lang="en-CA" b="1" dirty="0" smtClean="0">
                <a:latin typeface="Arial" pitchFamily="34" charset="0"/>
                <a:cs typeface="Arial" pitchFamily="34" charset="0"/>
              </a:rPr>
              <a:t>Passive Immunity</a:t>
            </a:r>
            <a:endParaRPr lang="en-CA" b="1" dirty="0">
              <a:latin typeface="Arial" pitchFamily="34" charset="0"/>
              <a:cs typeface="Arial" pitchFamily="34" charset="0"/>
            </a:endParaRPr>
          </a:p>
        </p:txBody>
      </p:sp>
      <p:sp>
        <p:nvSpPr>
          <p:cNvPr id="3" name="Content Placeholder 2"/>
          <p:cNvSpPr>
            <a:spLocks noGrp="1"/>
          </p:cNvSpPr>
          <p:nvPr>
            <p:ph idx="1"/>
          </p:nvPr>
        </p:nvSpPr>
        <p:spPr>
          <a:xfrm>
            <a:off x="428596" y="1787699"/>
            <a:ext cx="4100678" cy="4525963"/>
          </a:xfrm>
        </p:spPr>
        <p:txBody>
          <a:bodyPr>
            <a:normAutofit fontScale="85000" lnSpcReduction="20000"/>
          </a:bodyPr>
          <a:lstStyle/>
          <a:p>
            <a:pPr>
              <a:spcBef>
                <a:spcPts val="1800"/>
              </a:spcBef>
            </a:pPr>
            <a:r>
              <a:rPr lang="en-CA" sz="3600" dirty="0" smtClean="0"/>
              <a:t>Initial and temporary</a:t>
            </a:r>
          </a:p>
          <a:p>
            <a:pPr>
              <a:spcBef>
                <a:spcPts val="1800"/>
              </a:spcBef>
            </a:pPr>
            <a:r>
              <a:rPr lang="en-CA" sz="3600" dirty="0" smtClean="0"/>
              <a:t>Passed through colostrum </a:t>
            </a:r>
          </a:p>
          <a:p>
            <a:pPr>
              <a:spcBef>
                <a:spcPts val="1800"/>
              </a:spcBef>
            </a:pPr>
            <a:r>
              <a:rPr lang="en-CA" sz="3600" dirty="0" smtClean="0"/>
              <a:t>Contains protective features from the dam </a:t>
            </a:r>
          </a:p>
          <a:p>
            <a:pPr>
              <a:spcBef>
                <a:spcPts val="1800"/>
              </a:spcBef>
            </a:pPr>
            <a:r>
              <a:rPr lang="en-CA" sz="3600" dirty="0" smtClean="0"/>
              <a:t>Fades as own immune system matures</a:t>
            </a:r>
          </a:p>
        </p:txBody>
      </p:sp>
      <p:pic>
        <p:nvPicPr>
          <p:cNvPr id="4" name="Picture 3" descr="040615_201.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529274" y="1803400"/>
            <a:ext cx="4026355" cy="4007540"/>
          </a:xfrm>
          <a:prstGeom prst="rect">
            <a:avLst/>
          </a:prstGeom>
        </p:spPr>
      </p:pic>
      <p:pic>
        <p:nvPicPr>
          <p:cNvPr id="5" name="Picture 4" descr="header.jpg"/>
          <p:cNvPicPr>
            <a:picLocks noChangeAspect="1"/>
          </p:cNvPicPr>
          <p:nvPr/>
        </p:nvPicPr>
        <p:blipFill>
          <a:blip r:embed="rId4"/>
          <a:stretch>
            <a:fillRect/>
          </a:stretch>
        </p:blipFill>
        <p:spPr>
          <a:xfrm>
            <a:off x="0" y="0"/>
            <a:ext cx="9144000" cy="647700"/>
          </a:xfrm>
          <a:prstGeom prst="rect">
            <a:avLst/>
          </a:prstGeom>
        </p:spPr>
      </p:pic>
      <p:cxnSp>
        <p:nvCxnSpPr>
          <p:cNvPr id="6" name="Straight Connector 5"/>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7" name="Picture 2"/>
          <p:cNvPicPr>
            <a:picLocks noChangeAspect="1" noChangeArrowheads="1"/>
          </p:cNvPicPr>
          <p:nvPr/>
        </p:nvPicPr>
        <p:blipFill>
          <a:blip r:embed="rId5"/>
          <a:srcRect/>
          <a:stretch>
            <a:fillRect/>
          </a:stretch>
        </p:blipFill>
        <p:spPr bwMode="auto">
          <a:xfrm>
            <a:off x="7645400" y="5880153"/>
            <a:ext cx="1134534" cy="691578"/>
          </a:xfrm>
          <a:prstGeom prst="rect">
            <a:avLst/>
          </a:prstGeom>
          <a:noFill/>
          <a:ln w="9525">
            <a:noFill/>
            <a:miter lim="800000"/>
            <a:headEnd/>
            <a:tailEnd/>
          </a:ln>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5396688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4092"/>
            <a:ext cx="8229600" cy="1116128"/>
          </a:xfrm>
        </p:spPr>
        <p:txBody>
          <a:bodyPr>
            <a:noAutofit/>
          </a:bodyPr>
          <a:lstStyle/>
          <a:p>
            <a:r>
              <a:rPr lang="en-CA" b="1" dirty="0" smtClean="0"/>
              <a:t>Innate Immunity</a:t>
            </a:r>
            <a:endParaRPr lang="en-CA" b="1" dirty="0"/>
          </a:p>
        </p:txBody>
      </p:sp>
      <p:sp>
        <p:nvSpPr>
          <p:cNvPr id="5" name="Isosceles Triangle 4"/>
          <p:cNvSpPr/>
          <p:nvPr/>
        </p:nvSpPr>
        <p:spPr>
          <a:xfrm>
            <a:off x="2423036" y="2157678"/>
            <a:ext cx="4172754" cy="2125014"/>
          </a:xfrm>
          <a:prstGeom prst="triangle">
            <a:avLst/>
          </a:prstGeom>
          <a:solidFill>
            <a:srgbClr val="FFC425"/>
          </a:solidFill>
        </p:spPr>
        <p:style>
          <a:lnRef idx="1">
            <a:schemeClr val="accent3"/>
          </a:lnRef>
          <a:fillRef idx="3">
            <a:schemeClr val="accent3"/>
          </a:fillRef>
          <a:effectRef idx="2">
            <a:schemeClr val="accent3"/>
          </a:effectRef>
          <a:fontRef idx="minor">
            <a:schemeClr val="lt1"/>
          </a:fontRef>
        </p:style>
        <p:txBody>
          <a:bodyPr rtlCol="0" anchor="ctr"/>
          <a:lstStyle/>
          <a:p>
            <a:pPr algn="ctr"/>
            <a:r>
              <a:rPr lang="en-CA" sz="2400" b="1" dirty="0" smtClean="0">
                <a:solidFill>
                  <a:schemeClr val="tx1"/>
                </a:solidFill>
              </a:rPr>
              <a:t>Innate Immunity</a:t>
            </a:r>
          </a:p>
          <a:p>
            <a:pPr algn="ctr"/>
            <a:endParaRPr lang="en-CA" sz="2400" b="1" dirty="0"/>
          </a:p>
        </p:txBody>
      </p:sp>
      <p:sp>
        <p:nvSpPr>
          <p:cNvPr id="4" name="TextBox 3"/>
          <p:cNvSpPr txBox="1"/>
          <p:nvPr/>
        </p:nvSpPr>
        <p:spPr>
          <a:xfrm>
            <a:off x="1133475" y="4509080"/>
            <a:ext cx="6974774" cy="1908215"/>
          </a:xfrm>
          <a:prstGeom prst="rect">
            <a:avLst/>
          </a:prstGeom>
          <a:noFill/>
        </p:spPr>
        <p:txBody>
          <a:bodyPr wrap="square" rtlCol="0">
            <a:spAutoFit/>
          </a:bodyPr>
          <a:lstStyle/>
          <a:p>
            <a:r>
              <a:rPr lang="en-CA" sz="3000" b="1" dirty="0" smtClean="0">
                <a:latin typeface="Arial" pitchFamily="34" charset="0"/>
                <a:cs typeface="Arial" pitchFamily="34" charset="0"/>
              </a:rPr>
              <a:t>Core of immune system – First line of defense against harmful disease</a:t>
            </a:r>
          </a:p>
          <a:p>
            <a:pPr marL="457200" indent="-457200">
              <a:spcBef>
                <a:spcPts val="1200"/>
              </a:spcBef>
              <a:buFont typeface="Arial" pitchFamily="34" charset="0"/>
              <a:buChar char="•"/>
            </a:pPr>
            <a:r>
              <a:rPr lang="en-CA" sz="2400" dirty="0" smtClean="0">
                <a:latin typeface="Arial" pitchFamily="34" charset="0"/>
                <a:cs typeface="Arial" pitchFamily="34" charset="0"/>
              </a:rPr>
              <a:t>Non-specific responses</a:t>
            </a:r>
          </a:p>
          <a:p>
            <a:pPr marL="457200" indent="-457200">
              <a:buFont typeface="Arial" pitchFamily="34" charset="0"/>
              <a:buChar char="•"/>
            </a:pPr>
            <a:r>
              <a:rPr lang="en-CA" sz="2400" dirty="0" smtClean="0">
                <a:latin typeface="Arial" pitchFamily="34" charset="0"/>
                <a:cs typeface="Arial" pitchFamily="34" charset="0"/>
              </a:rPr>
              <a:t>No memory of past exposure</a:t>
            </a:r>
          </a:p>
        </p:txBody>
      </p:sp>
      <p:pic>
        <p:nvPicPr>
          <p:cNvPr id="6" name="Picture 5" descr="header.jpg"/>
          <p:cNvPicPr>
            <a:picLocks noChangeAspect="1"/>
          </p:cNvPicPr>
          <p:nvPr/>
        </p:nvPicPr>
        <p:blipFill>
          <a:blip r:embed="rId3"/>
          <a:stretch>
            <a:fillRect/>
          </a:stretch>
        </p:blipFill>
        <p:spPr>
          <a:xfrm>
            <a:off x="0" y="0"/>
            <a:ext cx="9144000" cy="647700"/>
          </a:xfrm>
          <a:prstGeom prst="rect">
            <a:avLst/>
          </a:prstGeom>
        </p:spPr>
      </p:pic>
      <p:cxnSp>
        <p:nvCxnSpPr>
          <p:cNvPr id="7" name="Straight Connector 6"/>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8" name="Picture 2"/>
          <p:cNvPicPr>
            <a:picLocks noChangeAspect="1" noChangeArrowheads="1"/>
          </p:cNvPicPr>
          <p:nvPr/>
        </p:nvPicPr>
        <p:blipFill>
          <a:blip r:embed="rId4"/>
          <a:srcRect/>
          <a:stretch>
            <a:fillRect/>
          </a:stretch>
        </p:blipFill>
        <p:spPr bwMode="auto">
          <a:xfrm>
            <a:off x="7645400" y="5880153"/>
            <a:ext cx="1134534" cy="691578"/>
          </a:xfrm>
          <a:prstGeom prst="rect">
            <a:avLst/>
          </a:prstGeom>
          <a:noFill/>
          <a:ln w="9525">
            <a:noFill/>
            <a:miter lim="800000"/>
            <a:headEnd/>
            <a:tailEnd/>
          </a:ln>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801878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1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Title 1"/>
          <p:cNvSpPr>
            <a:spLocks noGrp="1"/>
          </p:cNvSpPr>
          <p:nvPr>
            <p:ph type="title"/>
          </p:nvPr>
        </p:nvSpPr>
        <p:spPr>
          <a:xfrm>
            <a:off x="206375" y="654050"/>
            <a:ext cx="8705850" cy="873125"/>
          </a:xfrm>
        </p:spPr>
        <p:txBody>
          <a:bodyPr/>
          <a:lstStyle/>
          <a:p>
            <a:r>
              <a:rPr lang="en-CA" sz="4000" b="1" dirty="0" smtClean="0">
                <a:latin typeface="Arial" charset="0"/>
                <a:cs typeface="Arial" charset="0"/>
              </a:rPr>
              <a:t>Two Types of Acquired Immunity</a:t>
            </a:r>
          </a:p>
        </p:txBody>
      </p:sp>
      <p:sp>
        <p:nvSpPr>
          <p:cNvPr id="6" name="Rectangle 5"/>
          <p:cNvSpPr/>
          <p:nvPr/>
        </p:nvSpPr>
        <p:spPr>
          <a:xfrm rot="2652402">
            <a:off x="2549445" y="3094228"/>
            <a:ext cx="666744" cy="3540533"/>
          </a:xfrm>
          <a:custGeom>
            <a:avLst/>
            <a:gdLst>
              <a:gd name="connsiteX0" fmla="*/ 0 w 666744"/>
              <a:gd name="connsiteY0" fmla="*/ 0 h 3540533"/>
              <a:gd name="connsiteX1" fmla="*/ 666744 w 666744"/>
              <a:gd name="connsiteY1" fmla="*/ 0 h 3540533"/>
              <a:gd name="connsiteX2" fmla="*/ 666744 w 666744"/>
              <a:gd name="connsiteY2" fmla="*/ 3540533 h 3540533"/>
              <a:gd name="connsiteX3" fmla="*/ 0 w 666744"/>
              <a:gd name="connsiteY3" fmla="*/ 3540533 h 3540533"/>
              <a:gd name="connsiteX4" fmla="*/ 0 w 666744"/>
              <a:gd name="connsiteY4" fmla="*/ 0 h 3540533"/>
              <a:gd name="connsiteX0" fmla="*/ 0 w 666744"/>
              <a:gd name="connsiteY0" fmla="*/ 0 h 3540533"/>
              <a:gd name="connsiteX1" fmla="*/ 666744 w 666744"/>
              <a:gd name="connsiteY1" fmla="*/ 0 h 3540533"/>
              <a:gd name="connsiteX2" fmla="*/ 655212 w 666744"/>
              <a:gd name="connsiteY2" fmla="*/ 2913940 h 3540533"/>
              <a:gd name="connsiteX3" fmla="*/ 0 w 666744"/>
              <a:gd name="connsiteY3" fmla="*/ 3540533 h 3540533"/>
              <a:gd name="connsiteX4" fmla="*/ 0 w 666744"/>
              <a:gd name="connsiteY4" fmla="*/ 0 h 3540533"/>
              <a:gd name="connsiteX0" fmla="*/ 11531 w 666744"/>
              <a:gd name="connsiteY0" fmla="*/ 626592 h 3540533"/>
              <a:gd name="connsiteX1" fmla="*/ 666744 w 666744"/>
              <a:gd name="connsiteY1" fmla="*/ 0 h 3540533"/>
              <a:gd name="connsiteX2" fmla="*/ 655212 w 666744"/>
              <a:gd name="connsiteY2" fmla="*/ 2913940 h 3540533"/>
              <a:gd name="connsiteX3" fmla="*/ 0 w 666744"/>
              <a:gd name="connsiteY3" fmla="*/ 3540533 h 3540533"/>
              <a:gd name="connsiteX4" fmla="*/ 11531 w 666744"/>
              <a:gd name="connsiteY4" fmla="*/ 626592 h 3540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44" h="3540533">
                <a:moveTo>
                  <a:pt x="11531" y="626592"/>
                </a:moveTo>
                <a:lnTo>
                  <a:pt x="666744" y="0"/>
                </a:lnTo>
                <a:lnTo>
                  <a:pt x="655212" y="2913940"/>
                </a:lnTo>
                <a:lnTo>
                  <a:pt x="0" y="3540533"/>
                </a:lnTo>
                <a:cubicBezTo>
                  <a:pt x="3844" y="2569219"/>
                  <a:pt x="7687" y="1597906"/>
                  <a:pt x="11531" y="626592"/>
                </a:cubicBezTo>
                <a:close/>
              </a:path>
            </a:pathLst>
          </a:custGeom>
          <a:solidFill>
            <a:srgbClr val="C41230"/>
          </a:solidFill>
        </p:spPr>
        <p:style>
          <a:lnRef idx="1">
            <a:schemeClr val="accent3"/>
          </a:lnRef>
          <a:fillRef idx="3">
            <a:schemeClr val="accent3"/>
          </a:fillRef>
          <a:effectRef idx="2">
            <a:schemeClr val="accent3"/>
          </a:effectRef>
          <a:fontRef idx="minor">
            <a:schemeClr val="lt1"/>
          </a:fontRef>
        </p:style>
        <p:txBody>
          <a:bodyPr vert="vert270" anchor="ctr"/>
          <a:lstStyle/>
          <a:p>
            <a:pPr algn="ctr" fontAlgn="auto">
              <a:spcBef>
                <a:spcPts val="0"/>
              </a:spcBef>
              <a:spcAft>
                <a:spcPts val="0"/>
              </a:spcAft>
              <a:defRPr/>
            </a:pPr>
            <a:r>
              <a:rPr lang="en-CA" sz="2400" b="1" dirty="0">
                <a:solidFill>
                  <a:schemeClr val="bg1"/>
                </a:solidFill>
              </a:rPr>
              <a:t>Cell Mediated</a:t>
            </a:r>
          </a:p>
        </p:txBody>
      </p:sp>
      <p:sp>
        <p:nvSpPr>
          <p:cNvPr id="7" name="Rectangle 6"/>
          <p:cNvSpPr/>
          <p:nvPr/>
        </p:nvSpPr>
        <p:spPr>
          <a:xfrm rot="18935576">
            <a:off x="5973763" y="3070225"/>
            <a:ext cx="666750" cy="3609975"/>
          </a:xfrm>
          <a:custGeom>
            <a:avLst/>
            <a:gdLst>
              <a:gd name="connsiteX0" fmla="*/ 0 w 666744"/>
              <a:gd name="connsiteY0" fmla="*/ 0 h 3608837"/>
              <a:gd name="connsiteX1" fmla="*/ 666744 w 666744"/>
              <a:gd name="connsiteY1" fmla="*/ 0 h 3608837"/>
              <a:gd name="connsiteX2" fmla="*/ 666744 w 666744"/>
              <a:gd name="connsiteY2" fmla="*/ 3608837 h 3608837"/>
              <a:gd name="connsiteX3" fmla="*/ 0 w 666744"/>
              <a:gd name="connsiteY3" fmla="*/ 3608837 h 3608837"/>
              <a:gd name="connsiteX4" fmla="*/ 0 w 666744"/>
              <a:gd name="connsiteY4" fmla="*/ 0 h 3608837"/>
              <a:gd name="connsiteX0" fmla="*/ 0 w 666909"/>
              <a:gd name="connsiteY0" fmla="*/ 0 h 3608837"/>
              <a:gd name="connsiteX1" fmla="*/ 666909 w 666909"/>
              <a:gd name="connsiteY1" fmla="*/ 666818 h 3608837"/>
              <a:gd name="connsiteX2" fmla="*/ 666744 w 666909"/>
              <a:gd name="connsiteY2" fmla="*/ 3608837 h 3608837"/>
              <a:gd name="connsiteX3" fmla="*/ 0 w 666909"/>
              <a:gd name="connsiteY3" fmla="*/ 3608837 h 3608837"/>
              <a:gd name="connsiteX4" fmla="*/ 0 w 666909"/>
              <a:gd name="connsiteY4" fmla="*/ 0 h 3608837"/>
              <a:gd name="connsiteX0" fmla="*/ 0 w 666909"/>
              <a:gd name="connsiteY0" fmla="*/ 0 h 3608837"/>
              <a:gd name="connsiteX1" fmla="*/ 666909 w 666909"/>
              <a:gd name="connsiteY1" fmla="*/ 666818 h 3608837"/>
              <a:gd name="connsiteX2" fmla="*/ 666744 w 666909"/>
              <a:gd name="connsiteY2" fmla="*/ 3608837 h 3608837"/>
              <a:gd name="connsiteX3" fmla="*/ 6779 w 666909"/>
              <a:gd name="connsiteY3" fmla="*/ 2962154 h 3608837"/>
              <a:gd name="connsiteX4" fmla="*/ 0 w 666909"/>
              <a:gd name="connsiteY4" fmla="*/ 0 h 3608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909" h="3608837">
                <a:moveTo>
                  <a:pt x="0" y="0"/>
                </a:moveTo>
                <a:lnTo>
                  <a:pt x="666909" y="666818"/>
                </a:lnTo>
                <a:lnTo>
                  <a:pt x="666744" y="3608837"/>
                </a:lnTo>
                <a:lnTo>
                  <a:pt x="6779" y="2962154"/>
                </a:lnTo>
                <a:cubicBezTo>
                  <a:pt x="4519" y="1974769"/>
                  <a:pt x="2260" y="987385"/>
                  <a:pt x="0" y="0"/>
                </a:cubicBezTo>
                <a:close/>
              </a:path>
            </a:pathLst>
          </a:custGeom>
          <a:solidFill>
            <a:srgbClr val="182876"/>
          </a:solidFill>
        </p:spPr>
        <p:style>
          <a:lnRef idx="1">
            <a:schemeClr val="accent3"/>
          </a:lnRef>
          <a:fillRef idx="3">
            <a:schemeClr val="accent3"/>
          </a:fillRef>
          <a:effectRef idx="2">
            <a:schemeClr val="accent3"/>
          </a:effectRef>
          <a:fontRef idx="minor">
            <a:schemeClr val="lt1"/>
          </a:fontRef>
        </p:style>
        <p:txBody>
          <a:bodyPr vert="vert" anchor="ctr"/>
          <a:lstStyle/>
          <a:p>
            <a:pPr algn="ctr" fontAlgn="auto">
              <a:spcBef>
                <a:spcPts val="0"/>
              </a:spcBef>
              <a:spcAft>
                <a:spcPts val="0"/>
              </a:spcAft>
              <a:defRPr/>
            </a:pPr>
            <a:r>
              <a:rPr lang="en-CA" sz="2400" b="1" dirty="0">
                <a:solidFill>
                  <a:schemeClr val="bg1"/>
                </a:solidFill>
              </a:rPr>
              <a:t>Antibody Mediated</a:t>
            </a:r>
          </a:p>
        </p:txBody>
      </p:sp>
      <p:sp>
        <p:nvSpPr>
          <p:cNvPr id="41988" name="Rectangle 2"/>
          <p:cNvSpPr>
            <a:spLocks noChangeArrowheads="1"/>
          </p:cNvSpPr>
          <p:nvPr/>
        </p:nvSpPr>
        <p:spPr bwMode="auto">
          <a:xfrm>
            <a:off x="374650" y="2152650"/>
            <a:ext cx="3617913" cy="16462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algn="r">
              <a:spcBef>
                <a:spcPts val="600"/>
              </a:spcBef>
            </a:pPr>
            <a:r>
              <a:rPr lang="en-CA" sz="2800" b="1" dirty="0">
                <a:cs typeface="Arial" charset="0"/>
              </a:rPr>
              <a:t>Fights intracellular infections</a:t>
            </a:r>
          </a:p>
          <a:p>
            <a:pPr>
              <a:spcBef>
                <a:spcPts val="600"/>
              </a:spcBef>
            </a:pPr>
            <a:r>
              <a:rPr lang="en-CA" sz="2000" dirty="0">
                <a:cs typeface="Arial" charset="0"/>
              </a:rPr>
              <a:t>ex. Virus or</a:t>
            </a:r>
            <a:r>
              <a:rPr lang="en-CA" sz="2000" dirty="0" smtClean="0">
                <a:cs typeface="Arial" charset="0"/>
              </a:rPr>
              <a:t> mycobacterium </a:t>
            </a:r>
            <a:r>
              <a:rPr lang="en-CA" sz="2000" dirty="0">
                <a:cs typeface="Arial" charset="0"/>
              </a:rPr>
              <a:t>that causes Johne’s</a:t>
            </a:r>
          </a:p>
        </p:txBody>
      </p:sp>
      <p:sp>
        <p:nvSpPr>
          <p:cNvPr id="14" name="Isosceles Triangle 13"/>
          <p:cNvSpPr/>
          <p:nvPr/>
        </p:nvSpPr>
        <p:spPr>
          <a:xfrm>
            <a:off x="2498725" y="3802063"/>
            <a:ext cx="4171950" cy="2124075"/>
          </a:xfrm>
          <a:prstGeom prst="triangle">
            <a:avLst/>
          </a:prstGeom>
          <a:solidFill>
            <a:srgbClr val="FFC425"/>
          </a:solidFill>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CA" sz="2400" b="1" dirty="0"/>
          </a:p>
        </p:txBody>
      </p:sp>
      <p:sp>
        <p:nvSpPr>
          <p:cNvPr id="41990" name="Rectangle 10"/>
          <p:cNvSpPr>
            <a:spLocks noChangeArrowheads="1"/>
          </p:cNvSpPr>
          <p:nvPr/>
        </p:nvSpPr>
        <p:spPr bwMode="auto">
          <a:xfrm>
            <a:off x="5051425" y="2146300"/>
            <a:ext cx="3617913" cy="13382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a:spcBef>
                <a:spcPts val="600"/>
              </a:spcBef>
            </a:pPr>
            <a:r>
              <a:rPr lang="en-CA" sz="2800" b="1" dirty="0">
                <a:cs typeface="Arial" charset="0"/>
              </a:rPr>
              <a:t>Fights extracellular infections</a:t>
            </a:r>
          </a:p>
          <a:p>
            <a:pPr>
              <a:spcBef>
                <a:spcPts val="600"/>
              </a:spcBef>
            </a:pPr>
            <a:r>
              <a:rPr lang="en-CA" sz="2000" dirty="0">
                <a:cs typeface="Arial" charset="0"/>
              </a:rPr>
              <a:t>ex. Bacteria (mastitis)</a:t>
            </a:r>
          </a:p>
        </p:txBody>
      </p:sp>
      <p:pic>
        <p:nvPicPr>
          <p:cNvPr id="41991" name="Picture 7" descr="header.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47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cxnSp>
        <p:nvCxnSpPr>
          <p:cNvPr id="9" name="Straight Connector 8"/>
          <p:cNvCxnSpPr/>
          <p:nvPr/>
        </p:nvCxnSpPr>
        <p:spPr>
          <a:xfrm>
            <a:off x="0" y="6554788"/>
            <a:ext cx="7450138" cy="1587"/>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41993" name="Picture 2"/>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45400" y="5880100"/>
            <a:ext cx="1135063" cy="692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53079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44894"/>
            <a:ext cx="8229600" cy="867350"/>
          </a:xfrm>
        </p:spPr>
        <p:txBody>
          <a:bodyPr>
            <a:noAutofit/>
          </a:bodyPr>
          <a:lstStyle/>
          <a:p>
            <a:r>
              <a:rPr lang="en-CA" sz="4000" b="1" dirty="0" smtClean="0"/>
              <a:t>Overall Immune Response</a:t>
            </a:r>
            <a:endParaRPr lang="en-CA" sz="4000" b="1" dirty="0"/>
          </a:p>
        </p:txBody>
      </p:sp>
      <p:sp>
        <p:nvSpPr>
          <p:cNvPr id="4" name="Isosceles Triangle 3"/>
          <p:cNvSpPr/>
          <p:nvPr/>
        </p:nvSpPr>
        <p:spPr>
          <a:xfrm>
            <a:off x="3657600" y="2589192"/>
            <a:ext cx="1867301" cy="934677"/>
          </a:xfrm>
          <a:prstGeom prst="triangle">
            <a:avLst/>
          </a:prstGeom>
          <a:solidFill>
            <a:srgbClr val="737B35"/>
          </a:solidFill>
          <a:ln>
            <a:solidFill>
              <a:srgbClr val="737B35"/>
            </a:solidFill>
          </a:ln>
        </p:spPr>
        <p:style>
          <a:lnRef idx="1">
            <a:schemeClr val="accent1"/>
          </a:lnRef>
          <a:fillRef idx="3">
            <a:schemeClr val="accent1"/>
          </a:fillRef>
          <a:effectRef idx="2">
            <a:schemeClr val="accent1"/>
          </a:effectRef>
          <a:fontRef idx="minor">
            <a:schemeClr val="lt1"/>
          </a:fontRef>
        </p:style>
        <p:txBody>
          <a:bodyPr lIns="36000" rIns="36000" rtlCol="0" anchor="b"/>
          <a:lstStyle/>
          <a:p>
            <a:pPr algn="ctr"/>
            <a:r>
              <a:rPr lang="en-CA" sz="1600" b="1" dirty="0" smtClean="0"/>
              <a:t>Immune Response</a:t>
            </a:r>
            <a:endParaRPr lang="en-CA" sz="1600" b="1" dirty="0"/>
          </a:p>
        </p:txBody>
      </p:sp>
      <p:sp>
        <p:nvSpPr>
          <p:cNvPr id="17" name="TextBox 16"/>
          <p:cNvSpPr txBox="1"/>
          <p:nvPr/>
        </p:nvSpPr>
        <p:spPr>
          <a:xfrm>
            <a:off x="308000" y="2363151"/>
            <a:ext cx="3823039" cy="1400383"/>
          </a:xfrm>
          <a:prstGeom prst="rect">
            <a:avLst/>
          </a:prstGeom>
          <a:noFill/>
        </p:spPr>
        <p:txBody>
          <a:bodyPr wrap="square" rtlCol="0">
            <a:spAutoFit/>
          </a:bodyPr>
          <a:lstStyle/>
          <a:p>
            <a:pPr>
              <a:spcBef>
                <a:spcPts val="1200"/>
              </a:spcBef>
            </a:pPr>
            <a:r>
              <a:rPr lang="en-CA" sz="2800" b="1" dirty="0" smtClean="0">
                <a:latin typeface="Arial" pitchFamily="34" charset="0"/>
                <a:cs typeface="Arial" pitchFamily="34" charset="0"/>
              </a:rPr>
              <a:t>Balanced defense against all diseases </a:t>
            </a:r>
          </a:p>
          <a:p>
            <a:pPr>
              <a:spcBef>
                <a:spcPts val="600"/>
              </a:spcBef>
            </a:pPr>
            <a:r>
              <a:rPr lang="en-CA" sz="2400" dirty="0" smtClean="0">
                <a:latin typeface="Arial" pitchFamily="34" charset="0"/>
                <a:cs typeface="Arial" pitchFamily="34" charset="0"/>
              </a:rPr>
              <a:t>– both viral &amp; bacterial</a:t>
            </a:r>
          </a:p>
        </p:txBody>
      </p:sp>
      <p:sp>
        <p:nvSpPr>
          <p:cNvPr id="19" name="Rectangle 5"/>
          <p:cNvSpPr/>
          <p:nvPr/>
        </p:nvSpPr>
        <p:spPr>
          <a:xfrm rot="2652402">
            <a:off x="2751570" y="2805478"/>
            <a:ext cx="666744" cy="3540533"/>
          </a:xfrm>
          <a:custGeom>
            <a:avLst/>
            <a:gdLst>
              <a:gd name="connsiteX0" fmla="*/ 0 w 666744"/>
              <a:gd name="connsiteY0" fmla="*/ 0 h 3540533"/>
              <a:gd name="connsiteX1" fmla="*/ 666744 w 666744"/>
              <a:gd name="connsiteY1" fmla="*/ 0 h 3540533"/>
              <a:gd name="connsiteX2" fmla="*/ 666744 w 666744"/>
              <a:gd name="connsiteY2" fmla="*/ 3540533 h 3540533"/>
              <a:gd name="connsiteX3" fmla="*/ 0 w 666744"/>
              <a:gd name="connsiteY3" fmla="*/ 3540533 h 3540533"/>
              <a:gd name="connsiteX4" fmla="*/ 0 w 666744"/>
              <a:gd name="connsiteY4" fmla="*/ 0 h 3540533"/>
              <a:gd name="connsiteX0" fmla="*/ 0 w 666744"/>
              <a:gd name="connsiteY0" fmla="*/ 0 h 3540533"/>
              <a:gd name="connsiteX1" fmla="*/ 666744 w 666744"/>
              <a:gd name="connsiteY1" fmla="*/ 0 h 3540533"/>
              <a:gd name="connsiteX2" fmla="*/ 655212 w 666744"/>
              <a:gd name="connsiteY2" fmla="*/ 2913940 h 3540533"/>
              <a:gd name="connsiteX3" fmla="*/ 0 w 666744"/>
              <a:gd name="connsiteY3" fmla="*/ 3540533 h 3540533"/>
              <a:gd name="connsiteX4" fmla="*/ 0 w 666744"/>
              <a:gd name="connsiteY4" fmla="*/ 0 h 3540533"/>
              <a:gd name="connsiteX0" fmla="*/ 11531 w 666744"/>
              <a:gd name="connsiteY0" fmla="*/ 626592 h 3540533"/>
              <a:gd name="connsiteX1" fmla="*/ 666744 w 666744"/>
              <a:gd name="connsiteY1" fmla="*/ 0 h 3540533"/>
              <a:gd name="connsiteX2" fmla="*/ 655212 w 666744"/>
              <a:gd name="connsiteY2" fmla="*/ 2913940 h 3540533"/>
              <a:gd name="connsiteX3" fmla="*/ 0 w 666744"/>
              <a:gd name="connsiteY3" fmla="*/ 3540533 h 3540533"/>
              <a:gd name="connsiteX4" fmla="*/ 11531 w 666744"/>
              <a:gd name="connsiteY4" fmla="*/ 626592 h 35405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44" h="3540533">
                <a:moveTo>
                  <a:pt x="11531" y="626592"/>
                </a:moveTo>
                <a:lnTo>
                  <a:pt x="666744" y="0"/>
                </a:lnTo>
                <a:lnTo>
                  <a:pt x="655212" y="2913940"/>
                </a:lnTo>
                <a:lnTo>
                  <a:pt x="0" y="3540533"/>
                </a:lnTo>
                <a:cubicBezTo>
                  <a:pt x="3844" y="2569219"/>
                  <a:pt x="7687" y="1597906"/>
                  <a:pt x="11531" y="626592"/>
                </a:cubicBezTo>
                <a:close/>
              </a:path>
            </a:pathLst>
          </a:custGeom>
          <a:solidFill>
            <a:srgbClr val="C41230"/>
          </a:solidFill>
        </p:spPr>
        <p:style>
          <a:lnRef idx="1">
            <a:schemeClr val="accent3"/>
          </a:lnRef>
          <a:fillRef idx="3">
            <a:schemeClr val="accent3"/>
          </a:fillRef>
          <a:effectRef idx="2">
            <a:schemeClr val="accent3"/>
          </a:effectRef>
          <a:fontRef idx="minor">
            <a:schemeClr val="lt1"/>
          </a:fontRef>
        </p:style>
        <p:txBody>
          <a:bodyPr vert="vert270" rtlCol="0" anchor="ctr"/>
          <a:lstStyle/>
          <a:p>
            <a:pPr algn="ctr"/>
            <a:endParaRPr lang="en-CA" sz="2400" b="1" dirty="0">
              <a:solidFill>
                <a:schemeClr val="bg1"/>
              </a:solidFill>
            </a:endParaRPr>
          </a:p>
        </p:txBody>
      </p:sp>
      <p:sp>
        <p:nvSpPr>
          <p:cNvPr id="20" name="Rectangle 6"/>
          <p:cNvSpPr/>
          <p:nvPr/>
        </p:nvSpPr>
        <p:spPr>
          <a:xfrm rot="18935576">
            <a:off x="5791018" y="2782218"/>
            <a:ext cx="666909" cy="3608837"/>
          </a:xfrm>
          <a:custGeom>
            <a:avLst/>
            <a:gdLst>
              <a:gd name="connsiteX0" fmla="*/ 0 w 666744"/>
              <a:gd name="connsiteY0" fmla="*/ 0 h 3608837"/>
              <a:gd name="connsiteX1" fmla="*/ 666744 w 666744"/>
              <a:gd name="connsiteY1" fmla="*/ 0 h 3608837"/>
              <a:gd name="connsiteX2" fmla="*/ 666744 w 666744"/>
              <a:gd name="connsiteY2" fmla="*/ 3608837 h 3608837"/>
              <a:gd name="connsiteX3" fmla="*/ 0 w 666744"/>
              <a:gd name="connsiteY3" fmla="*/ 3608837 h 3608837"/>
              <a:gd name="connsiteX4" fmla="*/ 0 w 666744"/>
              <a:gd name="connsiteY4" fmla="*/ 0 h 3608837"/>
              <a:gd name="connsiteX0" fmla="*/ 0 w 666909"/>
              <a:gd name="connsiteY0" fmla="*/ 0 h 3608837"/>
              <a:gd name="connsiteX1" fmla="*/ 666909 w 666909"/>
              <a:gd name="connsiteY1" fmla="*/ 666818 h 3608837"/>
              <a:gd name="connsiteX2" fmla="*/ 666744 w 666909"/>
              <a:gd name="connsiteY2" fmla="*/ 3608837 h 3608837"/>
              <a:gd name="connsiteX3" fmla="*/ 0 w 666909"/>
              <a:gd name="connsiteY3" fmla="*/ 3608837 h 3608837"/>
              <a:gd name="connsiteX4" fmla="*/ 0 w 666909"/>
              <a:gd name="connsiteY4" fmla="*/ 0 h 3608837"/>
              <a:gd name="connsiteX0" fmla="*/ 0 w 666909"/>
              <a:gd name="connsiteY0" fmla="*/ 0 h 3608837"/>
              <a:gd name="connsiteX1" fmla="*/ 666909 w 666909"/>
              <a:gd name="connsiteY1" fmla="*/ 666818 h 3608837"/>
              <a:gd name="connsiteX2" fmla="*/ 666744 w 666909"/>
              <a:gd name="connsiteY2" fmla="*/ 3608837 h 3608837"/>
              <a:gd name="connsiteX3" fmla="*/ 6779 w 666909"/>
              <a:gd name="connsiteY3" fmla="*/ 2962154 h 3608837"/>
              <a:gd name="connsiteX4" fmla="*/ 0 w 666909"/>
              <a:gd name="connsiteY4" fmla="*/ 0 h 3608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909" h="3608837">
                <a:moveTo>
                  <a:pt x="0" y="0"/>
                </a:moveTo>
                <a:lnTo>
                  <a:pt x="666909" y="666818"/>
                </a:lnTo>
                <a:lnTo>
                  <a:pt x="666744" y="3608837"/>
                </a:lnTo>
                <a:lnTo>
                  <a:pt x="6779" y="2962154"/>
                </a:lnTo>
                <a:cubicBezTo>
                  <a:pt x="4519" y="1974769"/>
                  <a:pt x="2260" y="987385"/>
                  <a:pt x="0" y="0"/>
                </a:cubicBezTo>
                <a:close/>
              </a:path>
            </a:pathLst>
          </a:custGeom>
          <a:solidFill>
            <a:srgbClr val="182876"/>
          </a:solidFill>
        </p:spPr>
        <p:style>
          <a:lnRef idx="1">
            <a:schemeClr val="accent3"/>
          </a:lnRef>
          <a:fillRef idx="3">
            <a:schemeClr val="accent3"/>
          </a:fillRef>
          <a:effectRef idx="2">
            <a:schemeClr val="accent3"/>
          </a:effectRef>
          <a:fontRef idx="minor">
            <a:schemeClr val="lt1"/>
          </a:fontRef>
        </p:style>
        <p:txBody>
          <a:bodyPr vert="vert" rtlCol="0" anchor="ctr"/>
          <a:lstStyle/>
          <a:p>
            <a:pPr algn="ctr"/>
            <a:endParaRPr lang="en-CA" sz="2400" b="1" dirty="0">
              <a:solidFill>
                <a:schemeClr val="bg1"/>
              </a:solidFill>
            </a:endParaRPr>
          </a:p>
        </p:txBody>
      </p:sp>
      <p:sp>
        <p:nvSpPr>
          <p:cNvPr id="21" name="Isosceles Triangle 20"/>
          <p:cNvSpPr/>
          <p:nvPr/>
        </p:nvSpPr>
        <p:spPr>
          <a:xfrm>
            <a:off x="2498328" y="3503035"/>
            <a:ext cx="4172754" cy="2125014"/>
          </a:xfrm>
          <a:prstGeom prst="triangle">
            <a:avLst/>
          </a:prstGeom>
          <a:solidFill>
            <a:srgbClr val="FFC425"/>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CA" sz="2400" b="1" dirty="0"/>
          </a:p>
        </p:txBody>
      </p:sp>
      <p:sp>
        <p:nvSpPr>
          <p:cNvPr id="18" name="Rectangle 17"/>
          <p:cNvSpPr/>
          <p:nvPr/>
        </p:nvSpPr>
        <p:spPr>
          <a:xfrm>
            <a:off x="1611654" y="5634145"/>
            <a:ext cx="6013679" cy="612659"/>
          </a:xfrm>
          <a:prstGeom prst="rect">
            <a:avLst/>
          </a:prstGeom>
          <a:solidFill>
            <a:srgbClr val="5E6E65"/>
          </a:solidFill>
          <a:ln>
            <a:solidFill>
              <a:srgbClr val="5E6E6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2400" b="1" dirty="0" smtClean="0"/>
              <a:t>Immune Response Genes</a:t>
            </a:r>
            <a:endParaRPr lang="en-CA" sz="2400" b="1" dirty="0"/>
          </a:p>
        </p:txBody>
      </p:sp>
      <p:sp>
        <p:nvSpPr>
          <p:cNvPr id="26" name="TextBox 25"/>
          <p:cNvSpPr txBox="1"/>
          <p:nvPr/>
        </p:nvSpPr>
        <p:spPr>
          <a:xfrm>
            <a:off x="0" y="1488011"/>
            <a:ext cx="9144000" cy="923330"/>
          </a:xfrm>
          <a:prstGeom prst="rect">
            <a:avLst/>
          </a:prstGeom>
          <a:noFill/>
        </p:spPr>
        <p:txBody>
          <a:bodyPr wrap="square" rtlCol="0">
            <a:spAutoFit/>
          </a:bodyPr>
          <a:lstStyle/>
          <a:p>
            <a:pPr algn="ctr"/>
            <a:r>
              <a:rPr lang="en-US" sz="5400" dirty="0" smtClean="0">
                <a:solidFill>
                  <a:schemeClr val="bg1">
                    <a:lumMod val="50000"/>
                  </a:schemeClr>
                </a:solidFill>
              </a:rPr>
              <a:t>Disease</a:t>
            </a:r>
            <a:endParaRPr lang="en-US" sz="5400" dirty="0">
              <a:solidFill>
                <a:schemeClr val="bg1">
                  <a:lumMod val="50000"/>
                </a:schemeClr>
              </a:solidFill>
            </a:endParaRPr>
          </a:p>
        </p:txBody>
      </p:sp>
      <p:sp>
        <p:nvSpPr>
          <p:cNvPr id="27" name="&quot;No&quot; Symbol 26"/>
          <p:cNvSpPr/>
          <p:nvPr/>
        </p:nvSpPr>
        <p:spPr>
          <a:xfrm>
            <a:off x="3977047" y="1496940"/>
            <a:ext cx="1180285" cy="1086900"/>
          </a:xfrm>
          <a:prstGeom prst="noSmoking">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11" name="Picture 10" descr="header.jpg"/>
          <p:cNvPicPr>
            <a:picLocks noChangeAspect="1"/>
          </p:cNvPicPr>
          <p:nvPr/>
        </p:nvPicPr>
        <p:blipFill>
          <a:blip r:embed="rId3"/>
          <a:stretch>
            <a:fillRect/>
          </a:stretch>
        </p:blipFill>
        <p:spPr>
          <a:xfrm>
            <a:off x="0" y="0"/>
            <a:ext cx="9144000" cy="647700"/>
          </a:xfrm>
          <a:prstGeom prst="rect">
            <a:avLst/>
          </a:prstGeom>
        </p:spPr>
      </p:pic>
      <p:cxnSp>
        <p:nvCxnSpPr>
          <p:cNvPr id="12" name="Straight Connector 11"/>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13" name="Picture 2"/>
          <p:cNvPicPr>
            <a:picLocks noChangeAspect="1" noChangeArrowheads="1"/>
          </p:cNvPicPr>
          <p:nvPr/>
        </p:nvPicPr>
        <p:blipFill>
          <a:blip r:embed="rId4"/>
          <a:srcRect/>
          <a:stretch>
            <a:fillRect/>
          </a:stretch>
        </p:blipFill>
        <p:spPr bwMode="auto">
          <a:xfrm>
            <a:off x="7645400" y="5880153"/>
            <a:ext cx="1134534" cy="691578"/>
          </a:xfrm>
          <a:prstGeom prst="rect">
            <a:avLst/>
          </a:prstGeom>
          <a:noFill/>
          <a:ln w="9525">
            <a:noFill/>
            <a:miter lim="800000"/>
            <a:headEnd/>
            <a:tailEnd/>
          </a:ln>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3688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644525"/>
            <a:ext cx="8229600" cy="1143000"/>
          </a:xfrm>
        </p:spPr>
        <p:txBody>
          <a:bodyPr rtlCol="0">
            <a:normAutofit fontScale="90000"/>
          </a:bodyPr>
          <a:lstStyle/>
          <a:p>
            <a:pPr fontAlgn="auto">
              <a:spcAft>
                <a:spcPts val="0"/>
              </a:spcAft>
              <a:defRPr/>
            </a:pPr>
            <a:r>
              <a:rPr lang="en-CA" b="1" dirty="0" smtClean="0">
                <a:latin typeface="Arial" pitchFamily="34" charset="0"/>
                <a:cs typeface="Arial" pitchFamily="34" charset="0"/>
              </a:rPr>
              <a:t>Selection for Immune Response</a:t>
            </a:r>
            <a:endParaRPr lang="en-CA" b="1" dirty="0">
              <a:latin typeface="Arial" pitchFamily="34" charset="0"/>
              <a:cs typeface="Arial" pitchFamily="34" charset="0"/>
            </a:endParaRPr>
          </a:p>
        </p:txBody>
      </p:sp>
      <p:sp>
        <p:nvSpPr>
          <p:cNvPr id="47106" name="Content Placeholder 2"/>
          <p:cNvSpPr>
            <a:spLocks noGrp="1"/>
          </p:cNvSpPr>
          <p:nvPr>
            <p:ph idx="1"/>
          </p:nvPr>
        </p:nvSpPr>
        <p:spPr>
          <a:xfrm>
            <a:off x="377825" y="1968500"/>
            <a:ext cx="8534400" cy="4240213"/>
          </a:xfrm>
        </p:spPr>
        <p:txBody>
          <a:bodyPr>
            <a:normAutofit lnSpcReduction="10000"/>
          </a:bodyPr>
          <a:lstStyle/>
          <a:p>
            <a:pPr>
              <a:spcBef>
                <a:spcPts val="1800"/>
              </a:spcBef>
            </a:pPr>
            <a:r>
              <a:rPr lang="en-CA" b="1" dirty="0" smtClean="0">
                <a:latin typeface="Arial" charset="0"/>
                <a:cs typeface="Arial" charset="0"/>
              </a:rPr>
              <a:t>Measuring strength &amp; effectiveness of the overall immune response</a:t>
            </a:r>
          </a:p>
          <a:p>
            <a:pPr lvl="1">
              <a:spcBef>
                <a:spcPts val="1800"/>
              </a:spcBef>
            </a:pPr>
            <a:r>
              <a:rPr lang="en-CA" dirty="0" smtClean="0">
                <a:latin typeface="Arial" charset="0"/>
                <a:cs typeface="Arial" charset="0"/>
              </a:rPr>
              <a:t>Provides balanced attack between viral &amp; bacterial infections</a:t>
            </a:r>
          </a:p>
          <a:p>
            <a:pPr lvl="1">
              <a:spcBef>
                <a:spcPts val="1800"/>
              </a:spcBef>
            </a:pPr>
            <a:r>
              <a:rPr lang="en-CA" dirty="0" smtClean="0">
                <a:latin typeface="Arial" charset="0"/>
                <a:cs typeface="Arial" charset="0"/>
              </a:rPr>
              <a:t>Strengthens both first &amp; subsequent exposures to pathogens</a:t>
            </a:r>
          </a:p>
          <a:p>
            <a:pPr lvl="1">
              <a:spcBef>
                <a:spcPts val="1800"/>
              </a:spcBef>
            </a:pPr>
            <a:r>
              <a:rPr lang="en-CA" dirty="0" smtClean="0">
                <a:latin typeface="Arial" charset="0"/>
                <a:cs typeface="Arial" charset="0"/>
              </a:rPr>
              <a:t>Feasibility of selective breeding due to high heritability</a:t>
            </a:r>
          </a:p>
        </p:txBody>
      </p:sp>
      <p:pic>
        <p:nvPicPr>
          <p:cNvPr id="47107" name="Picture 3" descr="header.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47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cxnSp>
        <p:nvCxnSpPr>
          <p:cNvPr id="5" name="Straight Connector 4"/>
          <p:cNvCxnSpPr/>
          <p:nvPr/>
        </p:nvCxnSpPr>
        <p:spPr>
          <a:xfrm>
            <a:off x="0" y="6554788"/>
            <a:ext cx="7450138" cy="1587"/>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47109" name="Picture 2"/>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45400" y="5880100"/>
            <a:ext cx="1135063" cy="692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1171219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1060"/>
            <a:ext cx="8229600" cy="1175994"/>
          </a:xfrm>
        </p:spPr>
        <p:txBody>
          <a:bodyPr>
            <a:normAutofit/>
          </a:bodyPr>
          <a:lstStyle/>
          <a:p>
            <a:r>
              <a:rPr lang="en-CA" b="1" dirty="0" smtClean="0">
                <a:latin typeface="Arial" pitchFamily="34" charset="0"/>
                <a:cs typeface="Arial" pitchFamily="34" charset="0"/>
              </a:rPr>
              <a:t>What is Heritability?</a:t>
            </a:r>
            <a:endParaRPr lang="en-CA" b="1" dirty="0">
              <a:latin typeface="Arial" pitchFamily="34" charset="0"/>
              <a:cs typeface="Arial" pitchFamily="34" charset="0"/>
            </a:endParaRPr>
          </a:p>
        </p:txBody>
      </p:sp>
      <p:pic>
        <p:nvPicPr>
          <p:cNvPr id="5" name="Picture 4" descr="header.jpg"/>
          <p:cNvPicPr>
            <a:picLocks noChangeAspect="1"/>
          </p:cNvPicPr>
          <p:nvPr/>
        </p:nvPicPr>
        <p:blipFill>
          <a:blip r:embed="rId3"/>
          <a:stretch>
            <a:fillRect/>
          </a:stretch>
        </p:blipFill>
        <p:spPr>
          <a:xfrm>
            <a:off x="0" y="0"/>
            <a:ext cx="9144000" cy="647700"/>
          </a:xfrm>
          <a:prstGeom prst="rect">
            <a:avLst/>
          </a:prstGeom>
        </p:spPr>
      </p:pic>
      <p:cxnSp>
        <p:nvCxnSpPr>
          <p:cNvPr id="6" name="Straight Connector 5"/>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7" name="Picture 2"/>
          <p:cNvPicPr>
            <a:picLocks noChangeAspect="1" noChangeArrowheads="1"/>
          </p:cNvPicPr>
          <p:nvPr/>
        </p:nvPicPr>
        <p:blipFill>
          <a:blip r:embed="rId4"/>
          <a:srcRect/>
          <a:stretch>
            <a:fillRect/>
          </a:stretch>
        </p:blipFill>
        <p:spPr bwMode="auto">
          <a:xfrm>
            <a:off x="7645400" y="5880153"/>
            <a:ext cx="1134534" cy="691578"/>
          </a:xfrm>
          <a:prstGeom prst="rect">
            <a:avLst/>
          </a:prstGeom>
          <a:noFill/>
          <a:ln w="9525">
            <a:noFill/>
            <a:miter lim="800000"/>
            <a:headEnd/>
            <a:tailEnd/>
          </a:ln>
          <a:effectLst/>
        </p:spPr>
      </p:pic>
      <p:pic>
        <p:nvPicPr>
          <p:cNvPr id="8" name="Picture 7" descr="cowwithcalves.jpg"/>
          <p:cNvPicPr>
            <a:picLocks noChangeAspect="1"/>
          </p:cNvPicPr>
          <p:nvPr/>
        </p:nvPicPr>
        <p:blipFill>
          <a:blip r:embed="rId5"/>
          <a:stretch>
            <a:fillRect/>
          </a:stretch>
        </p:blipFill>
        <p:spPr>
          <a:xfrm>
            <a:off x="0" y="1594520"/>
            <a:ext cx="9144000" cy="428563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7707875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1060"/>
            <a:ext cx="8229600" cy="1175994"/>
          </a:xfrm>
        </p:spPr>
        <p:txBody>
          <a:bodyPr>
            <a:normAutofit/>
          </a:bodyPr>
          <a:lstStyle/>
          <a:p>
            <a:r>
              <a:rPr lang="en-CA" b="1" dirty="0" smtClean="0">
                <a:latin typeface="Arial" pitchFamily="34" charset="0"/>
                <a:cs typeface="Arial" pitchFamily="34" charset="0"/>
              </a:rPr>
              <a:t>Heritability</a:t>
            </a:r>
            <a:endParaRPr lang="en-CA" b="1" dirty="0">
              <a:latin typeface="Arial" pitchFamily="34" charset="0"/>
              <a:cs typeface="Arial" pitchFamily="34" charset="0"/>
            </a:endParaRPr>
          </a:p>
        </p:txBody>
      </p:sp>
      <p:sp>
        <p:nvSpPr>
          <p:cNvPr id="3" name="Content Placeholder 2"/>
          <p:cNvSpPr>
            <a:spLocks noGrp="1"/>
          </p:cNvSpPr>
          <p:nvPr>
            <p:ph sz="half" idx="1"/>
          </p:nvPr>
        </p:nvSpPr>
        <p:spPr>
          <a:xfrm>
            <a:off x="457200" y="1764404"/>
            <a:ext cx="8229600" cy="3876000"/>
          </a:xfrm>
        </p:spPr>
        <p:txBody>
          <a:bodyPr>
            <a:normAutofit/>
          </a:bodyPr>
          <a:lstStyle/>
          <a:p>
            <a:pPr marL="0" indent="0" algn="ctr">
              <a:spcBef>
                <a:spcPts val="600"/>
              </a:spcBef>
              <a:buNone/>
            </a:pPr>
            <a:r>
              <a:rPr lang="en-CA" sz="3600" dirty="0" smtClean="0"/>
              <a:t>Definition</a:t>
            </a:r>
          </a:p>
          <a:p>
            <a:pPr marL="0" indent="0" algn="ctr">
              <a:spcBef>
                <a:spcPts val="600"/>
              </a:spcBef>
              <a:buNone/>
            </a:pPr>
            <a:endParaRPr lang="en-CA" sz="3600" dirty="0"/>
          </a:p>
          <a:p>
            <a:pPr marL="0" indent="0" algn="ctr">
              <a:spcBef>
                <a:spcPts val="600"/>
              </a:spcBef>
              <a:buNone/>
            </a:pPr>
            <a:r>
              <a:rPr lang="en-CA" sz="3600" dirty="0" smtClean="0"/>
              <a:t>Proportion of variation observed in a trait which is due to genetics</a:t>
            </a:r>
          </a:p>
          <a:p>
            <a:pPr marL="0" indent="0" algn="ctr">
              <a:spcBef>
                <a:spcPts val="600"/>
              </a:spcBef>
              <a:buNone/>
            </a:pPr>
            <a:endParaRPr lang="en-CA" sz="3600" dirty="0" smtClean="0"/>
          </a:p>
          <a:p>
            <a:pPr lvl="1">
              <a:spcBef>
                <a:spcPts val="600"/>
              </a:spcBef>
            </a:pPr>
            <a:r>
              <a:rPr lang="en-CA" dirty="0" smtClean="0"/>
              <a:t>Genetics      </a:t>
            </a:r>
            <a:r>
              <a:rPr lang="en-CA" u="sng" dirty="0" smtClean="0"/>
              <a:t>vs.</a:t>
            </a:r>
            <a:r>
              <a:rPr lang="en-CA" dirty="0" smtClean="0"/>
              <a:t>	Management, feeding, housing &amp;  						environment</a:t>
            </a:r>
          </a:p>
          <a:p>
            <a:pPr>
              <a:spcBef>
                <a:spcPts val="1800"/>
              </a:spcBef>
            </a:pPr>
            <a:endParaRPr lang="en-CA" sz="3600" dirty="0" smtClean="0"/>
          </a:p>
        </p:txBody>
      </p:sp>
      <p:pic>
        <p:nvPicPr>
          <p:cNvPr id="4" name="Picture 3" descr="header.jpg"/>
          <p:cNvPicPr>
            <a:picLocks noChangeAspect="1"/>
          </p:cNvPicPr>
          <p:nvPr/>
        </p:nvPicPr>
        <p:blipFill>
          <a:blip r:embed="rId3"/>
          <a:stretch>
            <a:fillRect/>
          </a:stretch>
        </p:blipFill>
        <p:spPr>
          <a:xfrm>
            <a:off x="0" y="0"/>
            <a:ext cx="9144000" cy="647700"/>
          </a:xfrm>
          <a:prstGeom prst="rect">
            <a:avLst/>
          </a:prstGeom>
        </p:spPr>
      </p:pic>
      <p:cxnSp>
        <p:nvCxnSpPr>
          <p:cNvPr id="5" name="Straight Connector 4"/>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6" name="Picture 2"/>
          <p:cNvPicPr>
            <a:picLocks noChangeAspect="1" noChangeArrowheads="1"/>
          </p:cNvPicPr>
          <p:nvPr/>
        </p:nvPicPr>
        <p:blipFill>
          <a:blip r:embed="rId4"/>
          <a:srcRect/>
          <a:stretch>
            <a:fillRect/>
          </a:stretch>
        </p:blipFill>
        <p:spPr bwMode="auto">
          <a:xfrm>
            <a:off x="7645400" y="5880153"/>
            <a:ext cx="1134534" cy="691578"/>
          </a:xfrm>
          <a:prstGeom prst="rect">
            <a:avLst/>
          </a:prstGeom>
          <a:noFill/>
          <a:ln w="9525">
            <a:noFill/>
            <a:miter lim="800000"/>
            <a:headEnd/>
            <a:tailEnd/>
          </a:ln>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594442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header.jpg"/>
          <p:cNvPicPr>
            <a:picLocks noChangeAspect="1"/>
          </p:cNvPicPr>
          <p:nvPr/>
        </p:nvPicPr>
        <p:blipFill>
          <a:blip r:embed="rId3"/>
          <a:stretch>
            <a:fillRect/>
          </a:stretch>
        </p:blipFill>
        <p:spPr>
          <a:xfrm>
            <a:off x="0" y="0"/>
            <a:ext cx="9144000" cy="647700"/>
          </a:xfrm>
          <a:prstGeom prst="rect">
            <a:avLst/>
          </a:prstGeom>
        </p:spPr>
      </p:pic>
      <p:cxnSp>
        <p:nvCxnSpPr>
          <p:cNvPr id="4" name="Straight Connector 3"/>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5" name="Picture 2"/>
          <p:cNvPicPr>
            <a:picLocks noChangeAspect="1" noChangeArrowheads="1"/>
          </p:cNvPicPr>
          <p:nvPr/>
        </p:nvPicPr>
        <p:blipFill>
          <a:blip r:embed="rId4"/>
          <a:srcRect/>
          <a:stretch>
            <a:fillRect/>
          </a:stretch>
        </p:blipFill>
        <p:spPr bwMode="auto">
          <a:xfrm>
            <a:off x="7645400" y="5880153"/>
            <a:ext cx="1134534" cy="691578"/>
          </a:xfrm>
          <a:prstGeom prst="rect">
            <a:avLst/>
          </a:prstGeom>
          <a:noFill/>
          <a:ln w="9525">
            <a:noFill/>
            <a:miter lim="800000"/>
            <a:headEnd/>
            <a:tailEnd/>
          </a:ln>
          <a:effectLst/>
        </p:spPr>
      </p:pic>
      <p:pic>
        <p:nvPicPr>
          <p:cNvPr id="6" name="Picture 5" descr="heritability.jpg"/>
          <p:cNvPicPr>
            <a:picLocks noChangeAspect="1"/>
          </p:cNvPicPr>
          <p:nvPr/>
        </p:nvPicPr>
        <p:blipFill rotWithShape="1">
          <a:blip r:embed="rId5"/>
          <a:srcRect r="51812"/>
          <a:stretch/>
        </p:blipFill>
        <p:spPr>
          <a:xfrm>
            <a:off x="698500" y="1953083"/>
            <a:ext cx="3782060" cy="3620634"/>
          </a:xfrm>
          <a:prstGeom prst="rect">
            <a:avLst/>
          </a:prstGeom>
        </p:spPr>
      </p:pic>
      <p:pic>
        <p:nvPicPr>
          <p:cNvPr id="7" name="Picture 6" descr="heritability.jpg"/>
          <p:cNvPicPr>
            <a:picLocks noChangeAspect="1"/>
          </p:cNvPicPr>
          <p:nvPr/>
        </p:nvPicPr>
        <p:blipFill rotWithShape="1">
          <a:blip r:embed="rId5"/>
          <a:srcRect l="48058"/>
          <a:stretch/>
        </p:blipFill>
        <p:spPr>
          <a:xfrm>
            <a:off x="4505233" y="2000979"/>
            <a:ext cx="4076700" cy="3620634"/>
          </a:xfrm>
          <a:prstGeom prst="rect">
            <a:avLst/>
          </a:prstGeom>
        </p:spPr>
      </p:pic>
      <p:sp>
        <p:nvSpPr>
          <p:cNvPr id="2" name="Title 1"/>
          <p:cNvSpPr>
            <a:spLocks noGrp="1"/>
          </p:cNvSpPr>
          <p:nvPr>
            <p:ph type="title"/>
          </p:nvPr>
        </p:nvSpPr>
        <p:spPr>
          <a:xfrm>
            <a:off x="365760" y="647701"/>
            <a:ext cx="8229600" cy="1141910"/>
          </a:xfrm>
        </p:spPr>
        <p:txBody>
          <a:bodyPr/>
          <a:lstStyle/>
          <a:p>
            <a:pPr algn="l"/>
            <a:r>
              <a:rPr lang="en-CA" b="1" dirty="0" smtClean="0"/>
              <a:t>Immune Response</a:t>
            </a:r>
            <a:endParaRPr lang="en-CA"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969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89664"/>
            <a:ext cx="6719206" cy="1175994"/>
          </a:xfrm>
        </p:spPr>
        <p:txBody>
          <a:bodyPr>
            <a:normAutofit fontScale="90000"/>
          </a:bodyPr>
          <a:lstStyle/>
          <a:p>
            <a:r>
              <a:rPr lang="en-CA" b="1" dirty="0" smtClean="0"/>
              <a:t>All Dairy Producers Want</a:t>
            </a:r>
            <a:br>
              <a:rPr lang="en-CA" b="1" dirty="0" smtClean="0"/>
            </a:br>
            <a:r>
              <a:rPr lang="en-CA" b="1" dirty="0" smtClean="0"/>
              <a:t> More Healthy Cows</a:t>
            </a:r>
            <a:endParaRPr lang="en-CA" b="1" dirty="0"/>
          </a:p>
        </p:txBody>
      </p:sp>
      <p:sp>
        <p:nvSpPr>
          <p:cNvPr id="3" name="Content Placeholder 2"/>
          <p:cNvSpPr>
            <a:spLocks noGrp="1"/>
          </p:cNvSpPr>
          <p:nvPr>
            <p:ph idx="1"/>
          </p:nvPr>
        </p:nvSpPr>
        <p:spPr>
          <a:xfrm>
            <a:off x="620825" y="2415943"/>
            <a:ext cx="7984160" cy="3912054"/>
          </a:xfrm>
        </p:spPr>
        <p:txBody>
          <a:bodyPr>
            <a:normAutofit lnSpcReduction="10000"/>
          </a:bodyPr>
          <a:lstStyle/>
          <a:p>
            <a:pPr marL="0" indent="0">
              <a:buNone/>
            </a:pPr>
            <a:r>
              <a:rPr lang="en-CA" b="1" dirty="0" smtClean="0">
                <a:solidFill>
                  <a:srgbClr val="B80000"/>
                </a:solidFill>
              </a:rPr>
              <a:t>The Problem</a:t>
            </a:r>
          </a:p>
          <a:p>
            <a:pPr>
              <a:spcBef>
                <a:spcPts val="1800"/>
              </a:spcBef>
            </a:pPr>
            <a:r>
              <a:rPr lang="en-CA" dirty="0" smtClean="0"/>
              <a:t>Difficult to improve genetically – low heritability</a:t>
            </a:r>
          </a:p>
          <a:p>
            <a:pPr>
              <a:spcBef>
                <a:spcPts val="1200"/>
              </a:spcBef>
            </a:pPr>
            <a:r>
              <a:rPr lang="en-CA" dirty="0" smtClean="0"/>
              <a:t>Poor data quality &amp; inconsistency in disease diagnosis</a:t>
            </a:r>
          </a:p>
          <a:p>
            <a:pPr>
              <a:spcBef>
                <a:spcPts val="1200"/>
              </a:spcBef>
            </a:pPr>
            <a:r>
              <a:rPr lang="en-CA" dirty="0" smtClean="0"/>
              <a:t>Selection to fight one disease may be counter-productive to other diseases</a:t>
            </a:r>
            <a:endParaRPr lang="en-CA" dirty="0"/>
          </a:p>
        </p:txBody>
      </p:sp>
      <p:pic>
        <p:nvPicPr>
          <p:cNvPr id="4" name="Picture 3" descr="header.jpg"/>
          <p:cNvPicPr>
            <a:picLocks noChangeAspect="1"/>
          </p:cNvPicPr>
          <p:nvPr/>
        </p:nvPicPr>
        <p:blipFill>
          <a:blip r:embed="rId3"/>
          <a:stretch>
            <a:fillRect/>
          </a:stretch>
        </p:blipFill>
        <p:spPr>
          <a:xfrm>
            <a:off x="0" y="0"/>
            <a:ext cx="9144000" cy="647700"/>
          </a:xfrm>
          <a:prstGeom prst="rect">
            <a:avLst/>
          </a:prstGeom>
        </p:spPr>
      </p:pic>
      <p:cxnSp>
        <p:nvCxnSpPr>
          <p:cNvPr id="5" name="Straight Connector 4"/>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6" name="Picture 2"/>
          <p:cNvPicPr>
            <a:picLocks noChangeAspect="1" noChangeArrowheads="1"/>
          </p:cNvPicPr>
          <p:nvPr/>
        </p:nvPicPr>
        <p:blipFill>
          <a:blip r:embed="rId4"/>
          <a:srcRect/>
          <a:stretch>
            <a:fillRect/>
          </a:stretch>
        </p:blipFill>
        <p:spPr bwMode="auto">
          <a:xfrm>
            <a:off x="7645400" y="5880153"/>
            <a:ext cx="1134534" cy="691578"/>
          </a:xfrm>
          <a:prstGeom prst="rect">
            <a:avLst/>
          </a:prstGeom>
          <a:noFill/>
          <a:ln w="9525">
            <a:noFill/>
            <a:miter lim="800000"/>
            <a:headEnd/>
            <a:tailEnd/>
          </a:ln>
          <a:effectLst/>
        </p:spPr>
      </p:pic>
      <p:pic>
        <p:nvPicPr>
          <p:cNvPr id="8" name="Picture 7" descr="john.jpg"/>
          <p:cNvPicPr>
            <a:picLocks noChangeAspect="1"/>
          </p:cNvPicPr>
          <p:nvPr/>
        </p:nvPicPr>
        <p:blipFill>
          <a:blip r:embed="rId5"/>
          <a:stretch>
            <a:fillRect/>
          </a:stretch>
        </p:blipFill>
        <p:spPr>
          <a:xfrm>
            <a:off x="6934200" y="789664"/>
            <a:ext cx="1918606" cy="210900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5213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1128"/>
            <a:ext cx="8229600" cy="1371758"/>
          </a:xfrm>
        </p:spPr>
        <p:txBody>
          <a:bodyPr>
            <a:noAutofit/>
          </a:bodyPr>
          <a:lstStyle/>
          <a:p>
            <a:r>
              <a:rPr lang="en-CA" sz="4800" b="1" dirty="0" smtClean="0"/>
              <a:t>Testing For High </a:t>
            </a:r>
            <a:br>
              <a:rPr lang="en-CA" sz="4800" b="1" dirty="0" smtClean="0"/>
            </a:br>
            <a:r>
              <a:rPr lang="en-CA" sz="4800" b="1" dirty="0" smtClean="0"/>
              <a:t>Immune Response</a:t>
            </a:r>
            <a:endParaRPr lang="en-CA" sz="4800" b="1" dirty="0"/>
          </a:p>
        </p:txBody>
      </p:sp>
      <p:pic>
        <p:nvPicPr>
          <p:cNvPr id="3" name="Picture 2" descr="header.jpg"/>
          <p:cNvPicPr>
            <a:picLocks noChangeAspect="1"/>
          </p:cNvPicPr>
          <p:nvPr/>
        </p:nvPicPr>
        <p:blipFill>
          <a:blip r:embed="rId3"/>
          <a:stretch>
            <a:fillRect/>
          </a:stretch>
        </p:blipFill>
        <p:spPr>
          <a:xfrm>
            <a:off x="0" y="0"/>
            <a:ext cx="9144000" cy="647700"/>
          </a:xfrm>
          <a:prstGeom prst="rect">
            <a:avLst/>
          </a:prstGeom>
        </p:spPr>
      </p:pic>
      <p:cxnSp>
        <p:nvCxnSpPr>
          <p:cNvPr id="4" name="Straight Connector 3"/>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5" name="Picture 2"/>
          <p:cNvPicPr>
            <a:picLocks noChangeAspect="1" noChangeArrowheads="1"/>
          </p:cNvPicPr>
          <p:nvPr/>
        </p:nvPicPr>
        <p:blipFill>
          <a:blip r:embed="rId4"/>
          <a:srcRect/>
          <a:stretch>
            <a:fillRect/>
          </a:stretch>
        </p:blipFill>
        <p:spPr bwMode="auto">
          <a:xfrm>
            <a:off x="7645400" y="5880153"/>
            <a:ext cx="1134534" cy="691578"/>
          </a:xfrm>
          <a:prstGeom prst="rect">
            <a:avLst/>
          </a:prstGeom>
          <a:noFill/>
          <a:ln w="9525">
            <a:noFill/>
            <a:miter lim="800000"/>
            <a:headEnd/>
            <a:tailEnd/>
          </a:ln>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798520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9" name="Rectangle 39"/>
          <p:cNvSpPr>
            <a:spLocks noChangeArrowheads="1"/>
          </p:cNvSpPr>
          <p:nvPr/>
        </p:nvSpPr>
        <p:spPr bwMode="auto">
          <a:xfrm>
            <a:off x="242888" y="692696"/>
            <a:ext cx="7931150" cy="792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nchor="ctr"/>
          <a:lstStyle/>
          <a:p>
            <a:pPr algn="ctr"/>
            <a:r>
              <a:rPr lang="en-CA" sz="4000" b="1" dirty="0" smtClean="0">
                <a:solidFill>
                  <a:schemeClr val="bg1"/>
                </a:solidFill>
                <a:latin typeface="Arial" pitchFamily="34" charset="0"/>
                <a:cs typeface="Arial" pitchFamily="34" charset="0"/>
              </a:rPr>
              <a:t>HIR </a:t>
            </a:r>
            <a:r>
              <a:rPr lang="en-CA" sz="4000" b="1" dirty="0">
                <a:solidFill>
                  <a:schemeClr val="bg1"/>
                </a:solidFill>
                <a:latin typeface="Arial" pitchFamily="34" charset="0"/>
                <a:cs typeface="Arial" pitchFamily="34" charset="0"/>
              </a:rPr>
              <a:t>Test Protocol</a:t>
            </a:r>
          </a:p>
        </p:txBody>
      </p:sp>
      <p:grpSp>
        <p:nvGrpSpPr>
          <p:cNvPr id="19460" name="Group 19"/>
          <p:cNvGrpSpPr>
            <a:grpSpLocks/>
          </p:cNvGrpSpPr>
          <p:nvPr/>
        </p:nvGrpSpPr>
        <p:grpSpPr bwMode="auto">
          <a:xfrm>
            <a:off x="315875" y="1484859"/>
            <a:ext cx="8497887" cy="5015131"/>
            <a:chOff x="395536" y="1455748"/>
            <a:chExt cx="8496944" cy="5417034"/>
          </a:xfrm>
        </p:grpSpPr>
        <p:sp>
          <p:nvSpPr>
            <p:cNvPr id="19474" name="Text Box 13"/>
            <p:cNvSpPr txBox="1">
              <a:spLocks noChangeArrowheads="1"/>
            </p:cNvSpPr>
            <p:nvPr/>
          </p:nvSpPr>
          <p:spPr bwMode="auto">
            <a:xfrm>
              <a:off x="3377134" y="3448641"/>
              <a:ext cx="3032126" cy="2742639"/>
            </a:xfrm>
            <a:prstGeom prst="rect">
              <a:avLst/>
            </a:prstGeom>
            <a:noFill/>
            <a:ln w="9525" algn="ctr">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square">
              <a:spAutoFit/>
            </a:bodyPr>
            <a:lstStyle>
              <a:lvl1pPr marL="90488" indent="-90488"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ctr" eaLnBrk="1" hangingPunct="1">
                <a:lnSpc>
                  <a:spcPct val="150000"/>
                </a:lnSpc>
              </a:pPr>
              <a:r>
                <a:rPr lang="en-CA" sz="1800" b="1" dirty="0" smtClean="0">
                  <a:solidFill>
                    <a:srgbClr val="C00000"/>
                  </a:solidFill>
                </a:rPr>
                <a:t>DAY </a:t>
              </a:r>
              <a:r>
                <a:rPr lang="en-CA" sz="1800" b="1" dirty="0">
                  <a:solidFill>
                    <a:srgbClr val="C00000"/>
                  </a:solidFill>
                </a:rPr>
                <a:t>14  </a:t>
              </a:r>
            </a:p>
            <a:p>
              <a:pPr marL="342900" indent="-342900" eaLnBrk="1" hangingPunct="1">
                <a:spcBef>
                  <a:spcPts val="1200"/>
                </a:spcBef>
                <a:buFont typeface="+mj-lt"/>
                <a:buAutoNum type="arabicPeriod"/>
              </a:pPr>
              <a:r>
                <a:rPr lang="en-CA" sz="1800" dirty="0" smtClean="0"/>
                <a:t>Cell: Take initial skin-fold measurement &amp; surface injection</a:t>
              </a:r>
              <a:br>
                <a:rPr lang="en-CA" sz="1800" dirty="0" smtClean="0"/>
              </a:br>
              <a:endParaRPr lang="en-CA" sz="1800" dirty="0"/>
            </a:p>
            <a:p>
              <a:pPr marL="342900" indent="-342900" eaLnBrk="1" hangingPunct="1">
                <a:buFont typeface="+mj-lt"/>
                <a:buAutoNum type="arabicPeriod"/>
              </a:pPr>
              <a:r>
                <a:rPr lang="en-CA" sz="1800" dirty="0" smtClean="0"/>
                <a:t>Antibody: Collect final blood for ELISA</a:t>
              </a:r>
              <a:endParaRPr lang="en-CA" sz="1800" dirty="0"/>
            </a:p>
            <a:p>
              <a:pPr eaLnBrk="1" hangingPunct="1"/>
              <a:endParaRPr lang="en-CA" sz="1400" dirty="0"/>
            </a:p>
          </p:txBody>
        </p:sp>
        <p:sp>
          <p:nvSpPr>
            <p:cNvPr id="19472" name="Text Box 14"/>
            <p:cNvSpPr txBox="1">
              <a:spLocks noChangeArrowheads="1"/>
            </p:cNvSpPr>
            <p:nvPr/>
          </p:nvSpPr>
          <p:spPr bwMode="auto">
            <a:xfrm>
              <a:off x="6761216" y="3475629"/>
              <a:ext cx="2089151" cy="2210733"/>
            </a:xfrm>
            <a:prstGeom prst="rect">
              <a:avLst/>
            </a:prstGeom>
            <a:noFill/>
            <a:ln w="9525" algn="ctr">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wrap="square">
              <a:spAutoFit/>
            </a:bodyPr>
            <a:lstStyle>
              <a:lvl1pPr marL="87313" indent="-87313"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ctr" eaLnBrk="1" hangingPunct="1">
                <a:lnSpc>
                  <a:spcPct val="150000"/>
                </a:lnSpc>
              </a:pPr>
              <a:r>
                <a:rPr lang="en-CA" sz="1800" b="1" dirty="0" smtClean="0">
                  <a:solidFill>
                    <a:srgbClr val="C00000"/>
                  </a:solidFill>
                </a:rPr>
                <a:t>DAY </a:t>
              </a:r>
              <a:r>
                <a:rPr lang="en-CA" sz="1800" b="1" dirty="0">
                  <a:solidFill>
                    <a:srgbClr val="C00000"/>
                  </a:solidFill>
                </a:rPr>
                <a:t>15</a:t>
              </a:r>
            </a:p>
            <a:p>
              <a:pPr marL="342900" indent="-342900" eaLnBrk="1" hangingPunct="1">
                <a:spcBef>
                  <a:spcPts val="1200"/>
                </a:spcBef>
                <a:buFont typeface="+mj-lt"/>
                <a:buAutoNum type="arabicPeriod"/>
              </a:pPr>
              <a:r>
                <a:rPr lang="en-CA" sz="1800" dirty="0" smtClean="0"/>
                <a:t>Cell: Take final skin</a:t>
              </a:r>
              <a:r>
                <a:rPr lang="en-CA" sz="1800" dirty="0"/>
                <a:t>-fold    </a:t>
              </a:r>
              <a:r>
                <a:rPr lang="en-CA" sz="1800" dirty="0" smtClean="0"/>
                <a:t>measurement 24</a:t>
              </a:r>
              <a:r>
                <a:rPr lang="en-CA" sz="1800" dirty="0"/>
                <a:t>-</a:t>
              </a:r>
              <a:r>
                <a:rPr lang="en-CA" sz="1800" dirty="0" smtClean="0"/>
                <a:t>48 hours</a:t>
              </a:r>
            </a:p>
            <a:p>
              <a:pPr eaLnBrk="1" hangingPunct="1"/>
              <a:endParaRPr lang="en-CA" sz="1800" b="1" dirty="0"/>
            </a:p>
          </p:txBody>
        </p:sp>
        <p:sp>
          <p:nvSpPr>
            <p:cNvPr id="19470" name="Text Box 15"/>
            <p:cNvSpPr txBox="1">
              <a:spLocks noChangeArrowheads="1"/>
            </p:cNvSpPr>
            <p:nvPr/>
          </p:nvSpPr>
          <p:spPr bwMode="auto">
            <a:xfrm>
              <a:off x="611684" y="3448640"/>
              <a:ext cx="2376488" cy="3424142"/>
            </a:xfrm>
            <a:prstGeom prst="rect">
              <a:avLst/>
            </a:prstGeom>
            <a:noFill/>
            <a:ln w="9525" algn="ctr">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a:spAutoFit/>
            </a:bodyPr>
            <a:lstStyle>
              <a:lvl1pPr marL="87313" indent="-87313"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ctr" eaLnBrk="1" hangingPunct="1"/>
              <a:r>
                <a:rPr lang="en-CA" sz="1800" b="1" dirty="0" smtClean="0">
                  <a:solidFill>
                    <a:srgbClr val="C00000"/>
                  </a:solidFill>
                </a:rPr>
                <a:t>DAY 1</a:t>
              </a:r>
              <a:endParaRPr lang="en-CA" sz="1800" b="1" dirty="0">
                <a:solidFill>
                  <a:srgbClr val="C00000"/>
                </a:solidFill>
              </a:endParaRPr>
            </a:p>
            <a:p>
              <a:pPr marL="342900" indent="-342900" eaLnBrk="1" hangingPunct="1">
                <a:spcBef>
                  <a:spcPts val="1200"/>
                </a:spcBef>
                <a:buFont typeface="+mj-lt"/>
                <a:buAutoNum type="arabicPeriod"/>
              </a:pPr>
              <a:r>
                <a:rPr lang="en-CA" sz="1800" dirty="0" smtClean="0"/>
                <a:t>Antibody: Collect initial blood for ELISA    </a:t>
              </a:r>
              <a:endParaRPr lang="en-CA" sz="1800" dirty="0"/>
            </a:p>
            <a:p>
              <a:pPr marL="342900" indent="-342900" eaLnBrk="1" hangingPunct="1">
                <a:spcBef>
                  <a:spcPts val="1200"/>
                </a:spcBef>
                <a:buFont typeface="+mj-lt"/>
                <a:buAutoNum type="arabicPeriod"/>
              </a:pPr>
              <a:r>
                <a:rPr lang="en-CA" sz="1800" dirty="0" smtClean="0"/>
                <a:t>Antibody: Immunize intramuscularly with </a:t>
              </a:r>
              <a:r>
                <a:rPr lang="en-CA" sz="1800" dirty="0">
                  <a:solidFill>
                    <a:srgbClr val="000000"/>
                  </a:solidFill>
                </a:rPr>
                <a:t>type 1 &amp; 2 </a:t>
              </a:r>
              <a:r>
                <a:rPr lang="en-CA" sz="1800" dirty="0" smtClean="0"/>
                <a:t>antigens</a:t>
              </a:r>
              <a:endParaRPr lang="en-CA" sz="1800" dirty="0" smtClean="0">
                <a:latin typeface="Arial Unicode MS" pitchFamily="34" charset="-128"/>
              </a:endParaRPr>
            </a:p>
            <a:p>
              <a:pPr marL="0" indent="0" eaLnBrk="1" hangingPunct="1"/>
              <a:endParaRPr lang="en-CA" sz="1800" dirty="0">
                <a:latin typeface="Arial Unicode MS" pitchFamily="34" charset="-128"/>
              </a:endParaRPr>
            </a:p>
          </p:txBody>
        </p:sp>
        <p:sp>
          <p:nvSpPr>
            <p:cNvPr id="19465" name="TextBox 18"/>
            <p:cNvSpPr txBox="1">
              <a:spLocks noChangeArrowheads="1"/>
            </p:cNvSpPr>
            <p:nvPr/>
          </p:nvSpPr>
          <p:spPr bwMode="auto">
            <a:xfrm>
              <a:off x="395536" y="1455748"/>
              <a:ext cx="8496944" cy="677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r>
                <a:rPr lang="en-CA" sz="2400" b="1" dirty="0" smtClean="0">
                  <a:solidFill>
                    <a:schemeClr val="bg1"/>
                  </a:solidFill>
                  <a:latin typeface="Arial Unicode MS" pitchFamily="34" charset="-128"/>
                </a:rPr>
                <a:t>   </a:t>
              </a:r>
              <a:r>
                <a:rPr lang="en-CA" sz="2400" b="1" dirty="0">
                  <a:solidFill>
                    <a:schemeClr val="bg1"/>
                  </a:solidFill>
                  <a:latin typeface="Arial Unicode MS" pitchFamily="34" charset="-128"/>
                </a:rPr>
                <a:t>HIR  test  is  a  15  day  test  that  requires  3 farm visits:</a:t>
              </a:r>
            </a:p>
            <a:p>
              <a:pPr eaLnBrk="1" hangingPunct="1"/>
              <a:endParaRPr lang="en-CA" sz="1400" dirty="0">
                <a:solidFill>
                  <a:schemeClr val="bg1"/>
                </a:solidFill>
              </a:endParaRPr>
            </a:p>
          </p:txBody>
        </p:sp>
      </p:grpSp>
      <p:sp>
        <p:nvSpPr>
          <p:cNvPr id="18" name="Title 1"/>
          <p:cNvSpPr>
            <a:spLocks noGrp="1"/>
          </p:cNvSpPr>
          <p:nvPr>
            <p:ph type="title"/>
          </p:nvPr>
        </p:nvSpPr>
        <p:spPr>
          <a:xfrm>
            <a:off x="206062" y="654092"/>
            <a:ext cx="8706118" cy="1606508"/>
          </a:xfrm>
        </p:spPr>
        <p:txBody>
          <a:bodyPr>
            <a:noAutofit/>
          </a:bodyPr>
          <a:lstStyle/>
          <a:p>
            <a:r>
              <a:rPr lang="en-CA" sz="4000" b="1" dirty="0" smtClean="0"/>
              <a:t>15 Day Process</a:t>
            </a:r>
            <a:endParaRPr lang="en-CA" sz="4000" b="1" dirty="0"/>
          </a:p>
        </p:txBody>
      </p:sp>
      <p:sp>
        <p:nvSpPr>
          <p:cNvPr id="6" name="Striped Right Arrow 5"/>
          <p:cNvSpPr/>
          <p:nvPr/>
        </p:nvSpPr>
        <p:spPr>
          <a:xfrm>
            <a:off x="532047" y="1746952"/>
            <a:ext cx="8239597" cy="1548172"/>
          </a:xfrm>
          <a:prstGeom prst="stripedRightArrow">
            <a:avLst/>
          </a:prstGeom>
          <a:solidFill>
            <a:srgbClr val="C41230"/>
          </a:solidFill>
          <a:ln>
            <a:solidFill>
              <a:srgbClr val="C4123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descr="header.jpg"/>
          <p:cNvPicPr>
            <a:picLocks noChangeAspect="1"/>
          </p:cNvPicPr>
          <p:nvPr/>
        </p:nvPicPr>
        <p:blipFill>
          <a:blip r:embed="rId3"/>
          <a:stretch>
            <a:fillRect/>
          </a:stretch>
        </p:blipFill>
        <p:spPr>
          <a:xfrm>
            <a:off x="0" y="0"/>
            <a:ext cx="9144000" cy="647700"/>
          </a:xfrm>
          <a:prstGeom prst="rect">
            <a:avLst/>
          </a:prstGeom>
        </p:spPr>
      </p:pic>
      <p:cxnSp>
        <p:nvCxnSpPr>
          <p:cNvPr id="11" name="Straight Connector 10"/>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12" name="Picture 2"/>
          <p:cNvPicPr>
            <a:picLocks noChangeAspect="1" noChangeArrowheads="1"/>
          </p:cNvPicPr>
          <p:nvPr/>
        </p:nvPicPr>
        <p:blipFill>
          <a:blip r:embed="rId4"/>
          <a:srcRect/>
          <a:stretch>
            <a:fillRect/>
          </a:stretch>
        </p:blipFill>
        <p:spPr bwMode="auto">
          <a:xfrm>
            <a:off x="7645400" y="5880153"/>
            <a:ext cx="1134534" cy="691578"/>
          </a:xfrm>
          <a:prstGeom prst="rect">
            <a:avLst/>
          </a:prstGeom>
          <a:noFill/>
          <a:ln w="9525">
            <a:noFill/>
            <a:miter lim="800000"/>
            <a:headEnd/>
            <a:tailEnd/>
          </a:ln>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8751547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Immunity+logo.jpg"/>
          <p:cNvPicPr>
            <a:picLocks noChangeAspect="1"/>
          </p:cNvPicPr>
          <p:nvPr/>
        </p:nvPicPr>
        <p:blipFill>
          <a:blip r:embed="rId3"/>
          <a:stretch>
            <a:fillRect/>
          </a:stretch>
        </p:blipFill>
        <p:spPr>
          <a:xfrm>
            <a:off x="1333100" y="2184375"/>
            <a:ext cx="6400800" cy="1863700"/>
          </a:xfrm>
          <a:prstGeom prst="rect">
            <a:avLst/>
          </a:prstGeom>
        </p:spPr>
      </p:pic>
      <p:sp>
        <p:nvSpPr>
          <p:cNvPr id="7" name="Content Placeholder 2"/>
          <p:cNvSpPr txBox="1">
            <a:spLocks/>
          </p:cNvSpPr>
          <p:nvPr/>
        </p:nvSpPr>
        <p:spPr>
          <a:xfrm>
            <a:off x="467544" y="4167151"/>
            <a:ext cx="8229600" cy="837842"/>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Arial"/>
                <a:ea typeface="+mn-ea"/>
                <a:cs typeface="Arial"/>
              </a:defRPr>
            </a:lvl1pPr>
            <a:lvl2pPr marL="457200" indent="0" algn="l" defTabSz="457200" rtl="0" eaLnBrk="1" latinLnBrk="0" hangingPunct="1">
              <a:spcBef>
                <a:spcPct val="20000"/>
              </a:spcBef>
              <a:buFont typeface="Arial"/>
              <a:buNone/>
              <a:defRPr sz="1800" kern="1200">
                <a:solidFill>
                  <a:schemeClr val="tx1">
                    <a:tint val="75000"/>
                  </a:schemeClr>
                </a:solidFill>
                <a:latin typeface="Arial"/>
                <a:ea typeface="+mn-ea"/>
                <a:cs typeface="Arial"/>
              </a:defRPr>
            </a:lvl2pPr>
            <a:lvl3pPr marL="914400" indent="0" algn="l" defTabSz="457200" rtl="0" eaLnBrk="1" latinLnBrk="0" hangingPunct="1">
              <a:spcBef>
                <a:spcPct val="20000"/>
              </a:spcBef>
              <a:buFont typeface="Arial"/>
              <a:buNone/>
              <a:defRPr sz="1600" kern="1200">
                <a:solidFill>
                  <a:schemeClr val="tx1">
                    <a:tint val="75000"/>
                  </a:schemeClr>
                </a:solidFill>
                <a:latin typeface="Arial"/>
                <a:ea typeface="+mn-ea"/>
                <a:cs typeface="Arial"/>
              </a:defRPr>
            </a:lvl3pPr>
            <a:lvl4pPr marL="1371600" indent="0" algn="l" defTabSz="457200" rtl="0" eaLnBrk="1" latinLnBrk="0" hangingPunct="1">
              <a:spcBef>
                <a:spcPct val="20000"/>
              </a:spcBef>
              <a:buFont typeface="Arial"/>
              <a:buNone/>
              <a:defRPr sz="1400" kern="1200">
                <a:solidFill>
                  <a:schemeClr val="tx1">
                    <a:tint val="75000"/>
                  </a:schemeClr>
                </a:solidFill>
                <a:latin typeface="Arial"/>
                <a:ea typeface="+mn-ea"/>
                <a:cs typeface="Arial"/>
              </a:defRPr>
            </a:lvl4pPr>
            <a:lvl5pPr marL="1828800" indent="0" algn="l" defTabSz="457200" rtl="0" eaLnBrk="1" latinLnBrk="0" hangingPunct="1">
              <a:spcBef>
                <a:spcPct val="20000"/>
              </a:spcBef>
              <a:buFont typeface="Arial"/>
              <a:buNone/>
              <a:defRPr sz="1400" kern="1200">
                <a:solidFill>
                  <a:schemeClr val="tx1">
                    <a:tint val="75000"/>
                  </a:schemeClr>
                </a:solidFill>
                <a:latin typeface="Arial"/>
                <a:ea typeface="+mn-ea"/>
                <a:cs typeface="Arial"/>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r>
              <a:rPr lang="en-CA" sz="4000" dirty="0" smtClean="0">
                <a:solidFill>
                  <a:schemeClr val="tx1"/>
                </a:solidFill>
              </a:rPr>
              <a:t>Exclusive Product At Semex </a:t>
            </a:r>
          </a:p>
        </p:txBody>
      </p:sp>
      <p:pic>
        <p:nvPicPr>
          <p:cNvPr id="4" name="Picture 3" descr="header.jpg"/>
          <p:cNvPicPr>
            <a:picLocks noChangeAspect="1"/>
          </p:cNvPicPr>
          <p:nvPr/>
        </p:nvPicPr>
        <p:blipFill>
          <a:blip r:embed="rId4"/>
          <a:stretch>
            <a:fillRect/>
          </a:stretch>
        </p:blipFill>
        <p:spPr>
          <a:xfrm>
            <a:off x="0" y="0"/>
            <a:ext cx="9144000" cy="647700"/>
          </a:xfrm>
          <a:prstGeom prst="rect">
            <a:avLst/>
          </a:prstGeom>
        </p:spPr>
      </p:pic>
      <p:cxnSp>
        <p:nvCxnSpPr>
          <p:cNvPr id="5" name="Straight Connector 4"/>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8" name="Picture 2"/>
          <p:cNvPicPr>
            <a:picLocks noChangeAspect="1" noChangeArrowheads="1"/>
          </p:cNvPicPr>
          <p:nvPr/>
        </p:nvPicPr>
        <p:blipFill>
          <a:blip r:embed="rId5"/>
          <a:srcRect/>
          <a:stretch>
            <a:fillRect/>
          </a:stretch>
        </p:blipFill>
        <p:spPr bwMode="auto">
          <a:xfrm>
            <a:off x="7645400" y="5880153"/>
            <a:ext cx="1134534" cy="691578"/>
          </a:xfrm>
          <a:prstGeom prst="rect">
            <a:avLst/>
          </a:prstGeom>
          <a:noFill/>
          <a:ln w="9525">
            <a:noFill/>
            <a:miter lim="800000"/>
            <a:headEnd/>
            <a:tailEnd/>
          </a:ln>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238376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2" descr="C:\Users\Owner\Documents\Mallard Lab\Figures\Normal Distribution.jpg"/>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56591" t="19069" r="11740" b="23691"/>
          <a:stretch/>
        </p:blipFill>
        <p:spPr bwMode="auto">
          <a:xfrm>
            <a:off x="3881961" y="2174303"/>
            <a:ext cx="3992450" cy="430274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0483" name="Title 3"/>
          <p:cNvSpPr>
            <a:spLocks noGrp="1"/>
          </p:cNvSpPr>
          <p:nvPr>
            <p:ph type="title" idx="4294967295"/>
          </p:nvPr>
        </p:nvSpPr>
        <p:spPr>
          <a:xfrm>
            <a:off x="736746" y="655971"/>
            <a:ext cx="7931150" cy="1777699"/>
          </a:xfrm>
          <a:prstGeom prst="rect">
            <a:avLst/>
          </a:prstGeom>
        </p:spPr>
        <p:txBody>
          <a:bodyPr>
            <a:normAutofit fontScale="90000"/>
          </a:bodyPr>
          <a:lstStyle/>
          <a:p>
            <a:r>
              <a:rPr lang="en-US" sz="4000" b="1" dirty="0" smtClean="0">
                <a:solidFill>
                  <a:schemeClr val="bg2">
                    <a:lumMod val="10000"/>
                  </a:schemeClr>
                </a:solidFill>
                <a:latin typeface="Arial" pitchFamily="34" charset="0"/>
                <a:cs typeface="Arial" pitchFamily="34" charset="0"/>
              </a:rPr>
              <a:t>Bulls Designated as Immunity+ </a:t>
            </a:r>
            <a:br>
              <a:rPr lang="en-US" sz="4000" b="1" dirty="0" smtClean="0">
                <a:solidFill>
                  <a:schemeClr val="bg2">
                    <a:lumMod val="10000"/>
                  </a:schemeClr>
                </a:solidFill>
                <a:latin typeface="Arial" pitchFamily="34" charset="0"/>
                <a:cs typeface="Arial" pitchFamily="34" charset="0"/>
              </a:rPr>
            </a:br>
            <a:r>
              <a:rPr lang="en-US" sz="3100" b="1" dirty="0">
                <a:solidFill>
                  <a:schemeClr val="bg2">
                    <a:lumMod val="10000"/>
                  </a:schemeClr>
                </a:solidFill>
                <a:latin typeface="Arial" pitchFamily="34" charset="0"/>
                <a:cs typeface="Arial" pitchFamily="34" charset="0"/>
              </a:rPr>
              <a:t/>
            </a:r>
            <a:br>
              <a:rPr lang="en-US" sz="3100" b="1" dirty="0">
                <a:solidFill>
                  <a:schemeClr val="bg2">
                    <a:lumMod val="10000"/>
                  </a:schemeClr>
                </a:solidFill>
                <a:latin typeface="Arial" pitchFamily="34" charset="0"/>
                <a:cs typeface="Arial" pitchFamily="34" charset="0"/>
              </a:rPr>
            </a:br>
            <a:r>
              <a:rPr lang="en-US" sz="4000" u="sng" dirty="0" smtClean="0">
                <a:solidFill>
                  <a:schemeClr val="bg2">
                    <a:lumMod val="10000"/>
                  </a:schemeClr>
                </a:solidFill>
                <a:latin typeface="Arial" pitchFamily="34" charset="0"/>
                <a:cs typeface="Arial" pitchFamily="34" charset="0"/>
              </a:rPr>
              <a:t>Approximately 10% of sires</a:t>
            </a:r>
            <a:endParaRPr lang="en-CA" sz="4000" u="sng" dirty="0" smtClean="0">
              <a:solidFill>
                <a:schemeClr val="bg2">
                  <a:lumMod val="10000"/>
                </a:schemeClr>
              </a:solidFill>
              <a:latin typeface="Arial" pitchFamily="34" charset="0"/>
              <a:cs typeface="Arial" pitchFamily="34" charset="0"/>
            </a:endParaRPr>
          </a:p>
        </p:txBody>
      </p:sp>
      <p:cxnSp>
        <p:nvCxnSpPr>
          <p:cNvPr id="3" name="Straight Connector 2"/>
          <p:cNvCxnSpPr/>
          <p:nvPr/>
        </p:nvCxnSpPr>
        <p:spPr>
          <a:xfrm>
            <a:off x="5272879" y="2485625"/>
            <a:ext cx="12879" cy="4229547"/>
          </a:xfrm>
          <a:prstGeom prst="line">
            <a:avLst/>
          </a:prstGeom>
          <a:ln w="50800">
            <a:solidFill>
              <a:srgbClr val="B80000"/>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5424515" y="3945974"/>
            <a:ext cx="3633367" cy="707886"/>
          </a:xfrm>
          <a:prstGeom prst="rect">
            <a:avLst/>
          </a:prstGeom>
          <a:noFill/>
        </p:spPr>
        <p:txBody>
          <a:bodyPr wrap="none" rtlCol="0">
            <a:spAutoFit/>
          </a:bodyPr>
          <a:lstStyle/>
          <a:p>
            <a:r>
              <a:rPr lang="en-CA" sz="4000" b="1" dirty="0" smtClean="0">
                <a:solidFill>
                  <a:srgbClr val="B80000"/>
                </a:solidFill>
              </a:rPr>
              <a:t>Immunity+ Sires</a:t>
            </a:r>
            <a:endParaRPr lang="en-CA" sz="4000" b="1" dirty="0">
              <a:solidFill>
                <a:srgbClr val="B80000"/>
              </a:solidFill>
            </a:endParaRPr>
          </a:p>
        </p:txBody>
      </p:sp>
      <p:cxnSp>
        <p:nvCxnSpPr>
          <p:cNvPr id="8" name="Straight Connector 7"/>
          <p:cNvCxnSpPr/>
          <p:nvPr/>
        </p:nvCxnSpPr>
        <p:spPr>
          <a:xfrm>
            <a:off x="5272879" y="4690354"/>
            <a:ext cx="1006707" cy="0"/>
          </a:xfrm>
          <a:prstGeom prst="line">
            <a:avLst/>
          </a:prstGeom>
          <a:ln w="50800">
            <a:solidFill>
              <a:srgbClr val="B80000"/>
            </a:solidFill>
            <a:tailEnd type="triangle" w="med" len="med"/>
          </a:ln>
        </p:spPr>
        <p:style>
          <a:lnRef idx="2">
            <a:schemeClr val="accent1"/>
          </a:lnRef>
          <a:fillRef idx="0">
            <a:schemeClr val="accent1"/>
          </a:fillRef>
          <a:effectRef idx="1">
            <a:schemeClr val="accent1"/>
          </a:effectRef>
          <a:fontRef idx="minor">
            <a:schemeClr val="tx1"/>
          </a:fontRef>
        </p:style>
      </p:cxnSp>
      <p:pic>
        <p:nvPicPr>
          <p:cNvPr id="7" name="Picture 2" descr="C:\Users\Owner\Documents\Mallard Lab\Figures\Normal Distribution.jpg"/>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2198" t="7350" r="14814" b="24270"/>
          <a:stretch/>
        </p:blipFill>
        <p:spPr bwMode="auto">
          <a:xfrm>
            <a:off x="93518" y="3012054"/>
            <a:ext cx="3678382" cy="2054878"/>
          </a:xfrm>
          <a:prstGeom prst="rect">
            <a:avLst/>
          </a:prstGeom>
          <a:noFill/>
          <a:ln w="952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9" name="Picture 8" descr="header.jpg"/>
          <p:cNvPicPr>
            <a:picLocks noChangeAspect="1"/>
          </p:cNvPicPr>
          <p:nvPr/>
        </p:nvPicPr>
        <p:blipFill>
          <a:blip r:embed="rId4"/>
          <a:stretch>
            <a:fillRect/>
          </a:stretch>
        </p:blipFill>
        <p:spPr>
          <a:xfrm>
            <a:off x="0" y="0"/>
            <a:ext cx="9144000" cy="647700"/>
          </a:xfrm>
          <a:prstGeom prst="rect">
            <a:avLst/>
          </a:prstGeom>
        </p:spPr>
      </p:pic>
      <p:cxnSp>
        <p:nvCxnSpPr>
          <p:cNvPr id="10" name="Straight Connector 9"/>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11" name="Picture 2"/>
          <p:cNvPicPr>
            <a:picLocks noChangeAspect="1" noChangeArrowheads="1"/>
          </p:cNvPicPr>
          <p:nvPr/>
        </p:nvPicPr>
        <p:blipFill>
          <a:blip r:embed="rId5"/>
          <a:srcRect/>
          <a:stretch>
            <a:fillRect/>
          </a:stretch>
        </p:blipFill>
        <p:spPr bwMode="auto">
          <a:xfrm>
            <a:off x="7645400" y="5880153"/>
            <a:ext cx="1134534" cy="691578"/>
          </a:xfrm>
          <a:prstGeom prst="rect">
            <a:avLst/>
          </a:prstGeom>
          <a:noFill/>
          <a:ln w="9525">
            <a:noFill/>
            <a:miter lim="800000"/>
            <a:headEnd/>
            <a:tailEnd/>
          </a:ln>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784262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444824" y="1723297"/>
            <a:ext cx="8229600" cy="4908146"/>
          </a:xfrm>
        </p:spPr>
        <p:txBody>
          <a:bodyPr>
            <a:normAutofit fontScale="77500" lnSpcReduction="20000"/>
          </a:bodyPr>
          <a:lstStyle/>
          <a:p>
            <a:pPr>
              <a:spcBef>
                <a:spcPts val="1200"/>
              </a:spcBef>
            </a:pPr>
            <a:r>
              <a:rPr lang="en-CA" sz="4100" b="1" dirty="0" smtClean="0"/>
              <a:t>General improvement in overall immunity across the herd</a:t>
            </a:r>
          </a:p>
          <a:p>
            <a:pPr lvl="1">
              <a:spcBef>
                <a:spcPts val="1200"/>
              </a:spcBef>
            </a:pPr>
            <a:r>
              <a:rPr lang="en-CA" sz="3300" dirty="0"/>
              <a:t>More </a:t>
            </a:r>
            <a:r>
              <a:rPr lang="en-CA" sz="3300" dirty="0" smtClean="0"/>
              <a:t>high immune response daughters</a:t>
            </a:r>
            <a:endParaRPr lang="en-CA" sz="3300" dirty="0"/>
          </a:p>
          <a:p>
            <a:pPr lvl="1">
              <a:spcBef>
                <a:spcPts val="1200"/>
              </a:spcBef>
            </a:pPr>
            <a:r>
              <a:rPr lang="en-CA" sz="3300" dirty="0" smtClean="0"/>
              <a:t>Daughters will pass on the higher immune response</a:t>
            </a:r>
          </a:p>
          <a:p>
            <a:pPr>
              <a:spcBef>
                <a:spcPts val="2400"/>
              </a:spcBef>
            </a:pPr>
            <a:r>
              <a:rPr lang="en-CA" sz="4100" b="1" dirty="0" smtClean="0"/>
              <a:t>Just like High </a:t>
            </a:r>
            <a:r>
              <a:rPr lang="en-CA" sz="4100" b="1" dirty="0"/>
              <a:t>Immune </a:t>
            </a:r>
            <a:r>
              <a:rPr lang="en-CA" sz="4100" b="1" dirty="0" smtClean="0"/>
              <a:t>Response Cows</a:t>
            </a:r>
          </a:p>
          <a:p>
            <a:pPr lvl="1">
              <a:spcBef>
                <a:spcPts val="1200"/>
              </a:spcBef>
            </a:pPr>
            <a:r>
              <a:rPr lang="en-CA" sz="3300" dirty="0" smtClean="0">
                <a:latin typeface="Arial" pitchFamily="34" charset="0"/>
                <a:cs typeface="Arial" pitchFamily="34" charset="0"/>
              </a:rPr>
              <a:t>Less disease</a:t>
            </a:r>
          </a:p>
          <a:p>
            <a:pPr lvl="1">
              <a:spcBef>
                <a:spcPts val="1200"/>
              </a:spcBef>
            </a:pPr>
            <a:r>
              <a:rPr lang="en-CA" sz="3300" dirty="0" smtClean="0">
                <a:latin typeface="Arial" pitchFamily="34" charset="0"/>
                <a:cs typeface="Arial" pitchFamily="34" charset="0"/>
              </a:rPr>
              <a:t>Better immune response </a:t>
            </a:r>
            <a:r>
              <a:rPr lang="en-CA" sz="3300" dirty="0">
                <a:latin typeface="Arial" pitchFamily="34" charset="0"/>
                <a:cs typeface="Arial" pitchFamily="34" charset="0"/>
              </a:rPr>
              <a:t>to </a:t>
            </a:r>
            <a:r>
              <a:rPr lang="en-CA" sz="3300" dirty="0" smtClean="0">
                <a:latin typeface="Arial" pitchFamily="34" charset="0"/>
                <a:cs typeface="Arial" pitchFamily="34" charset="0"/>
              </a:rPr>
              <a:t>vaccines</a:t>
            </a:r>
          </a:p>
          <a:p>
            <a:pPr lvl="1">
              <a:spcBef>
                <a:spcPts val="1200"/>
              </a:spcBef>
            </a:pPr>
            <a:r>
              <a:rPr lang="en-CA" sz="3300" dirty="0" smtClean="0">
                <a:latin typeface="Arial" pitchFamily="34" charset="0"/>
                <a:cs typeface="Arial" pitchFamily="34" charset="0"/>
              </a:rPr>
              <a:t>Better immune quality colostrum</a:t>
            </a:r>
          </a:p>
          <a:p>
            <a:pPr lvl="1">
              <a:spcBef>
                <a:spcPts val="1200"/>
              </a:spcBef>
            </a:pPr>
            <a:r>
              <a:rPr lang="en-CA" sz="3300" dirty="0" smtClean="0">
                <a:latin typeface="Arial" pitchFamily="34" charset="0"/>
                <a:cs typeface="Arial" pitchFamily="34" charset="0"/>
              </a:rPr>
              <a:t>Longer herd life</a:t>
            </a:r>
            <a:endParaRPr lang="en-CA" sz="3300" dirty="0" smtClean="0"/>
          </a:p>
        </p:txBody>
      </p:sp>
      <p:sp>
        <p:nvSpPr>
          <p:cNvPr id="6" name="Title 1"/>
          <p:cNvSpPr>
            <a:spLocks noGrp="1"/>
          </p:cNvSpPr>
          <p:nvPr>
            <p:ph type="title"/>
          </p:nvPr>
        </p:nvSpPr>
        <p:spPr>
          <a:xfrm>
            <a:off x="323528" y="648382"/>
            <a:ext cx="8229600" cy="1143000"/>
          </a:xfrm>
        </p:spPr>
        <p:txBody>
          <a:bodyPr/>
          <a:lstStyle/>
          <a:p>
            <a:r>
              <a:rPr lang="en-CA" sz="4800" b="1" dirty="0" smtClean="0">
                <a:latin typeface="Arial" pitchFamily="34" charset="0"/>
                <a:cs typeface="Arial" pitchFamily="34" charset="0"/>
              </a:rPr>
              <a:t>Immunity+ Sires</a:t>
            </a:r>
            <a:endParaRPr lang="en-CA" sz="4800" b="1" dirty="0">
              <a:latin typeface="Arial" pitchFamily="34" charset="0"/>
              <a:cs typeface="Arial"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66843" t="7169" r="7789" b="6260"/>
          <a:stretch/>
        </p:blipFill>
        <p:spPr>
          <a:xfrm>
            <a:off x="6834700" y="4519248"/>
            <a:ext cx="1122129" cy="1601187"/>
          </a:xfrm>
          <a:prstGeom prst="rect">
            <a:avLst/>
          </a:prstGeom>
        </p:spPr>
      </p:pic>
      <p:pic>
        <p:nvPicPr>
          <p:cNvPr id="5" name="Picture 4" descr="header.jpg"/>
          <p:cNvPicPr>
            <a:picLocks noChangeAspect="1"/>
          </p:cNvPicPr>
          <p:nvPr/>
        </p:nvPicPr>
        <p:blipFill>
          <a:blip r:embed="rId4"/>
          <a:stretch>
            <a:fillRect/>
          </a:stretch>
        </p:blipFill>
        <p:spPr>
          <a:xfrm>
            <a:off x="0" y="0"/>
            <a:ext cx="9144000" cy="647700"/>
          </a:xfrm>
          <a:prstGeom prst="rect">
            <a:avLst/>
          </a:prstGeom>
        </p:spPr>
      </p:pic>
      <p:cxnSp>
        <p:nvCxnSpPr>
          <p:cNvPr id="8" name="Straight Connector 7"/>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9" name="Picture 2"/>
          <p:cNvPicPr>
            <a:picLocks noChangeAspect="1" noChangeArrowheads="1"/>
          </p:cNvPicPr>
          <p:nvPr/>
        </p:nvPicPr>
        <p:blipFill>
          <a:blip r:embed="rId5"/>
          <a:srcRect/>
          <a:stretch>
            <a:fillRect/>
          </a:stretch>
        </p:blipFill>
        <p:spPr bwMode="auto">
          <a:xfrm>
            <a:off x="7645400" y="5880153"/>
            <a:ext cx="1134534" cy="691578"/>
          </a:xfrm>
          <a:prstGeom prst="rect">
            <a:avLst/>
          </a:prstGeom>
          <a:noFill/>
          <a:ln w="9525">
            <a:noFill/>
            <a:miter lim="800000"/>
            <a:headEnd/>
            <a:tailEnd/>
          </a:ln>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722489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Box 1"/>
          <p:cNvSpPr txBox="1"/>
          <p:nvPr/>
        </p:nvSpPr>
        <p:spPr>
          <a:xfrm>
            <a:off x="0" y="779415"/>
            <a:ext cx="9144000" cy="1717393"/>
          </a:xfrm>
          <a:prstGeom prst="rect">
            <a:avLst/>
          </a:prstGeom>
          <a:noFill/>
        </p:spPr>
        <p:txBody>
          <a:bodyPr wrap="square" rtlCol="0">
            <a:spAutoFit/>
          </a:bodyPr>
          <a:lstStyle/>
          <a:p>
            <a:pPr algn="ctr">
              <a:lnSpc>
                <a:spcPct val="120000"/>
              </a:lnSpc>
            </a:pPr>
            <a:r>
              <a:rPr lang="en-CA" sz="4400" b="1" dirty="0" smtClean="0">
                <a:latin typeface="Arial" pitchFamily="34" charset="0"/>
                <a:cs typeface="Arial" pitchFamily="34" charset="0"/>
              </a:rPr>
              <a:t>What’s The Significance of High Immune Response? </a:t>
            </a:r>
            <a:endParaRPr lang="en-CA" sz="4400" b="1" dirty="0">
              <a:latin typeface="Arial" pitchFamily="34" charset="0"/>
              <a:cs typeface="Arial" pitchFamily="34" charset="0"/>
            </a:endParaRPr>
          </a:p>
        </p:txBody>
      </p:sp>
      <p:pic>
        <p:nvPicPr>
          <p:cNvPr id="5" name="Picture 4" descr="header.jpg"/>
          <p:cNvPicPr>
            <a:picLocks noChangeAspect="1"/>
          </p:cNvPicPr>
          <p:nvPr/>
        </p:nvPicPr>
        <p:blipFill>
          <a:blip r:embed="rId3"/>
          <a:stretch>
            <a:fillRect/>
          </a:stretch>
        </p:blipFill>
        <p:spPr>
          <a:xfrm>
            <a:off x="0" y="0"/>
            <a:ext cx="9144000" cy="647700"/>
          </a:xfrm>
          <a:prstGeom prst="rect">
            <a:avLst/>
          </a:prstGeom>
        </p:spPr>
      </p:pic>
      <p:cxnSp>
        <p:nvCxnSpPr>
          <p:cNvPr id="6" name="Straight Connector 5"/>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7" name="Picture 2"/>
          <p:cNvPicPr>
            <a:picLocks noChangeAspect="1" noChangeArrowheads="1"/>
          </p:cNvPicPr>
          <p:nvPr/>
        </p:nvPicPr>
        <p:blipFill>
          <a:blip r:embed="rId4"/>
          <a:srcRect/>
          <a:stretch>
            <a:fillRect/>
          </a:stretch>
        </p:blipFill>
        <p:spPr bwMode="auto">
          <a:xfrm>
            <a:off x="7645400" y="5880153"/>
            <a:ext cx="1134534" cy="691578"/>
          </a:xfrm>
          <a:prstGeom prst="rect">
            <a:avLst/>
          </a:prstGeom>
          <a:noFill/>
          <a:ln w="9525">
            <a:noFill/>
            <a:miter lim="800000"/>
            <a:headEnd/>
            <a:tailEnd/>
          </a:ln>
          <a:effectLst/>
        </p:spPr>
      </p:pic>
      <p:pic>
        <p:nvPicPr>
          <p:cNvPr id="9" name="Picture 8" descr="cowwithbugs.jpg"/>
          <p:cNvPicPr>
            <a:picLocks noChangeAspect="1"/>
          </p:cNvPicPr>
          <p:nvPr/>
        </p:nvPicPr>
        <p:blipFill>
          <a:blip r:embed="rId5"/>
          <a:stretch>
            <a:fillRect/>
          </a:stretch>
        </p:blipFill>
        <p:spPr>
          <a:xfrm>
            <a:off x="1344168" y="2504442"/>
            <a:ext cx="6455664" cy="37215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58613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71090"/>
            <a:ext cx="8229600" cy="913011"/>
          </a:xfrm>
        </p:spPr>
        <p:txBody>
          <a:bodyPr>
            <a:normAutofit/>
          </a:bodyPr>
          <a:lstStyle/>
          <a:p>
            <a:r>
              <a:rPr lang="en-CA" b="1" dirty="0" smtClean="0">
                <a:latin typeface="Arial" pitchFamily="34" charset="0"/>
                <a:cs typeface="Arial" pitchFamily="34" charset="0"/>
              </a:rPr>
              <a:t>High Immune Cows</a:t>
            </a:r>
            <a:endParaRPr lang="en-CA" b="1" dirty="0">
              <a:latin typeface="Arial" pitchFamily="34" charset="0"/>
              <a:cs typeface="Arial" pitchFamily="34" charset="0"/>
            </a:endParaRPr>
          </a:p>
        </p:txBody>
      </p:sp>
      <p:sp>
        <p:nvSpPr>
          <p:cNvPr id="3" name="Content Placeholder 2"/>
          <p:cNvSpPr>
            <a:spLocks noGrp="1"/>
          </p:cNvSpPr>
          <p:nvPr>
            <p:ph idx="1"/>
          </p:nvPr>
        </p:nvSpPr>
        <p:spPr>
          <a:xfrm>
            <a:off x="907342" y="1824863"/>
            <a:ext cx="7502700" cy="2560821"/>
          </a:xfrm>
        </p:spPr>
        <p:txBody>
          <a:bodyPr>
            <a:noAutofit/>
          </a:bodyPr>
          <a:lstStyle/>
          <a:p>
            <a:pPr marL="0" indent="0">
              <a:buNone/>
            </a:pPr>
            <a:r>
              <a:rPr lang="en-CA" sz="2800" b="1" u="sng" dirty="0" smtClean="0"/>
              <a:t>High Immune Cows vs. Herd</a:t>
            </a:r>
          </a:p>
          <a:p>
            <a:pPr>
              <a:spcBef>
                <a:spcPts val="1200"/>
              </a:spcBef>
            </a:pPr>
            <a:r>
              <a:rPr lang="en-CA" sz="2800" b="1" dirty="0" smtClean="0"/>
              <a:t>27% less Mastitis</a:t>
            </a:r>
          </a:p>
          <a:p>
            <a:r>
              <a:rPr lang="en-CA" sz="2800" b="1" dirty="0" smtClean="0"/>
              <a:t>17% less Metritis</a:t>
            </a:r>
          </a:p>
          <a:p>
            <a:r>
              <a:rPr lang="en-CA" sz="2800" b="1" dirty="0" smtClean="0"/>
              <a:t>32% less Retained Placenta</a:t>
            </a:r>
          </a:p>
          <a:p>
            <a:endParaRPr lang="en-CA" sz="2800" dirty="0"/>
          </a:p>
        </p:txBody>
      </p:sp>
      <p:sp>
        <p:nvSpPr>
          <p:cNvPr id="4" name="TextBox 3"/>
          <p:cNvSpPr txBox="1"/>
          <p:nvPr/>
        </p:nvSpPr>
        <p:spPr>
          <a:xfrm>
            <a:off x="6172199" y="1907983"/>
            <a:ext cx="2801169" cy="707886"/>
          </a:xfrm>
          <a:prstGeom prst="rect">
            <a:avLst/>
          </a:prstGeom>
          <a:noFill/>
        </p:spPr>
        <p:txBody>
          <a:bodyPr wrap="square" rtlCol="0">
            <a:spAutoFit/>
          </a:bodyPr>
          <a:lstStyle/>
          <a:p>
            <a:r>
              <a:rPr lang="en-CA" sz="2000" dirty="0" smtClean="0">
                <a:solidFill>
                  <a:srgbClr val="B80000"/>
                </a:solidFill>
              </a:rPr>
              <a:t>700 cows in 3,000 Cow Dairy in North Florida</a:t>
            </a:r>
            <a:endParaRPr lang="en-CA" sz="2000" dirty="0">
              <a:solidFill>
                <a:srgbClr val="B80000"/>
              </a:solidFill>
            </a:endParaRPr>
          </a:p>
        </p:txBody>
      </p:sp>
      <p:sp>
        <p:nvSpPr>
          <p:cNvPr id="5" name="Content Placeholder 2"/>
          <p:cNvSpPr txBox="1">
            <a:spLocks/>
          </p:cNvSpPr>
          <p:nvPr/>
        </p:nvSpPr>
        <p:spPr>
          <a:xfrm>
            <a:off x="891116" y="5005131"/>
            <a:ext cx="6564688" cy="121278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CA" sz="2800" dirty="0" smtClean="0"/>
              <a:t>Range in all herds was 19–30% less incidence of disease (High vs. Herd)</a:t>
            </a:r>
          </a:p>
        </p:txBody>
      </p:sp>
      <p:cxnSp>
        <p:nvCxnSpPr>
          <p:cNvPr id="7" name="Straight Connector 6"/>
          <p:cNvCxnSpPr/>
          <p:nvPr/>
        </p:nvCxnSpPr>
        <p:spPr>
          <a:xfrm>
            <a:off x="878222" y="4731825"/>
            <a:ext cx="6181859" cy="0"/>
          </a:xfrm>
          <a:prstGeom prst="line">
            <a:avLst/>
          </a:prstGeom>
          <a:ln>
            <a:solidFill>
              <a:srgbClr val="B80000"/>
            </a:solidFill>
          </a:ln>
        </p:spPr>
        <p:style>
          <a:lnRef idx="2">
            <a:schemeClr val="accent1"/>
          </a:lnRef>
          <a:fillRef idx="0">
            <a:schemeClr val="accent1"/>
          </a:fillRef>
          <a:effectRef idx="1">
            <a:schemeClr val="accent1"/>
          </a:effectRef>
          <a:fontRef idx="minor">
            <a:schemeClr val="tx1"/>
          </a:fontRef>
        </p:style>
      </p:cxnSp>
      <p:pic>
        <p:nvPicPr>
          <p:cNvPr id="8" name="Picture 7" descr="header.jpg"/>
          <p:cNvPicPr>
            <a:picLocks noChangeAspect="1"/>
          </p:cNvPicPr>
          <p:nvPr/>
        </p:nvPicPr>
        <p:blipFill>
          <a:blip r:embed="rId3"/>
          <a:stretch>
            <a:fillRect/>
          </a:stretch>
        </p:blipFill>
        <p:spPr>
          <a:xfrm>
            <a:off x="0" y="0"/>
            <a:ext cx="9144000" cy="647700"/>
          </a:xfrm>
          <a:prstGeom prst="rect">
            <a:avLst/>
          </a:prstGeom>
        </p:spPr>
      </p:pic>
      <p:cxnSp>
        <p:nvCxnSpPr>
          <p:cNvPr id="9" name="Straight Connector 8"/>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10" name="Picture 2"/>
          <p:cNvPicPr>
            <a:picLocks noChangeAspect="1" noChangeArrowheads="1"/>
          </p:cNvPicPr>
          <p:nvPr/>
        </p:nvPicPr>
        <p:blipFill>
          <a:blip r:embed="rId4"/>
          <a:srcRect/>
          <a:stretch>
            <a:fillRect/>
          </a:stretch>
        </p:blipFill>
        <p:spPr bwMode="auto">
          <a:xfrm>
            <a:off x="7645400" y="5880153"/>
            <a:ext cx="1134534" cy="691578"/>
          </a:xfrm>
          <a:prstGeom prst="rect">
            <a:avLst/>
          </a:prstGeom>
          <a:noFill/>
          <a:ln w="9525">
            <a:noFill/>
            <a:miter lim="800000"/>
            <a:headEnd/>
            <a:tailEnd/>
          </a:ln>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5284698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8" name="Rectangle 7"/>
          <p:cNvSpPr>
            <a:spLocks noChangeArrowheads="1"/>
          </p:cNvSpPr>
          <p:nvPr/>
        </p:nvSpPr>
        <p:spPr bwMode="auto">
          <a:xfrm>
            <a:off x="84189" y="6032865"/>
            <a:ext cx="7079438" cy="55399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pPr algn="ctr">
              <a:spcBef>
                <a:spcPct val="50000"/>
              </a:spcBef>
            </a:pPr>
            <a:r>
              <a:rPr lang="en-US" sz="1200" b="1" dirty="0">
                <a:solidFill>
                  <a:schemeClr val="bg2">
                    <a:lumMod val="10000"/>
                  </a:schemeClr>
                </a:solidFill>
              </a:rPr>
              <a:t>Disease data from:  Wagter et al. 2000 JDS 83:488 and </a:t>
            </a:r>
            <a:r>
              <a:rPr lang="en-US" sz="1200" b="1" i="1" dirty="0">
                <a:solidFill>
                  <a:schemeClr val="bg2">
                    <a:lumMod val="10000"/>
                  </a:schemeClr>
                </a:solidFill>
              </a:rPr>
              <a:t>De Lapaz, J.</a:t>
            </a:r>
            <a:r>
              <a:rPr lang="en-US" sz="1200" b="1" dirty="0">
                <a:solidFill>
                  <a:schemeClr val="bg2">
                    <a:lumMod val="10000"/>
                  </a:schemeClr>
                </a:solidFill>
              </a:rPr>
              <a:t> 2008 MSc Thesis, University of Florida.</a:t>
            </a:r>
          </a:p>
          <a:p>
            <a:pPr algn="ctr">
              <a:spcBef>
                <a:spcPct val="50000"/>
              </a:spcBef>
            </a:pPr>
            <a:r>
              <a:rPr lang="en-US" sz="1200" b="1" dirty="0">
                <a:solidFill>
                  <a:schemeClr val="bg2">
                    <a:lumMod val="10000"/>
                  </a:schemeClr>
                </a:solidFill>
              </a:rPr>
              <a:t>Thompson-Crispi, K. et al., 2011  Technical Report to the Genetic Evaluation Board,  Canadian Dairy Network</a:t>
            </a:r>
          </a:p>
        </p:txBody>
      </p:sp>
      <p:sp>
        <p:nvSpPr>
          <p:cNvPr id="2052" name="TextBox 5"/>
          <p:cNvSpPr txBox="1">
            <a:spLocks noChangeArrowheads="1"/>
          </p:cNvSpPr>
          <p:nvPr/>
        </p:nvSpPr>
        <p:spPr bwMode="auto">
          <a:xfrm>
            <a:off x="25755" y="764019"/>
            <a:ext cx="9079606" cy="64633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r>
              <a:rPr lang="en-CA" sz="3600" b="1" dirty="0" smtClean="0">
                <a:solidFill>
                  <a:schemeClr val="bg2">
                    <a:lumMod val="10000"/>
                  </a:schemeClr>
                </a:solidFill>
              </a:rPr>
              <a:t>Immune Response vs Disease Incidence</a:t>
            </a:r>
            <a:endParaRPr lang="en-CA" sz="3600" b="1" dirty="0">
              <a:solidFill>
                <a:schemeClr val="bg2">
                  <a:lumMod val="10000"/>
                </a:schemeClr>
              </a:solidFill>
            </a:endParaRPr>
          </a:p>
        </p:txBody>
      </p:sp>
      <p:sp>
        <p:nvSpPr>
          <p:cNvPr id="1027" name="Rectangle 5"/>
          <p:cNvSpPr>
            <a:spLocks noGrp="1" noChangeArrowheads="1"/>
          </p:cNvSpPr>
          <p:nvPr>
            <p:ph type="title"/>
          </p:nvPr>
        </p:nvSpPr>
        <p:spPr>
          <a:xfrm>
            <a:off x="1312863" y="1126941"/>
            <a:ext cx="6121400" cy="792162"/>
          </a:xfrm>
        </p:spPr>
        <p:txBody>
          <a:bodyPr/>
          <a:lstStyle/>
          <a:p>
            <a:pPr eaLnBrk="1" hangingPunct="1"/>
            <a:r>
              <a:rPr lang="en-CA" sz="2000" b="1" dirty="0" smtClean="0">
                <a:solidFill>
                  <a:srgbClr val="C00000"/>
                </a:solidFill>
              </a:rPr>
              <a:t>Average Incidence (combined diseases)</a:t>
            </a:r>
          </a:p>
        </p:txBody>
      </p:sp>
      <p:grpSp>
        <p:nvGrpSpPr>
          <p:cNvPr id="2054" name="Group 7"/>
          <p:cNvGrpSpPr>
            <a:grpSpLocks/>
          </p:cNvGrpSpPr>
          <p:nvPr/>
        </p:nvGrpSpPr>
        <p:grpSpPr bwMode="auto">
          <a:xfrm>
            <a:off x="1312863" y="1766887"/>
            <a:ext cx="6330950" cy="4325938"/>
            <a:chOff x="1187276" y="1330325"/>
            <a:chExt cx="6330950" cy="4325938"/>
          </a:xfrm>
        </p:grpSpPr>
        <p:graphicFrame>
          <p:nvGraphicFramePr>
            <p:cNvPr id="1026" name="Object 5"/>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86772007"/>
                </p:ext>
              </p:extLst>
            </p:nvPr>
          </p:nvGraphicFramePr>
          <p:xfrm>
            <a:off x="1187276" y="1330325"/>
            <a:ext cx="6330950" cy="4318000"/>
          </p:xfrm>
          <a:graphic>
            <a:graphicData uri="http://schemas.openxmlformats.org/presentationml/2006/ole">
              <p:oleObj spid="_x0000_s5202" name="Worksheet" r:id="rId4" imgW="11595100" imgH="7912100" progId="Excel.Sheet.8">
                <p:embed/>
              </p:oleObj>
            </a:graphicData>
          </a:graphic>
        </p:graphicFrame>
        <p:sp>
          <p:nvSpPr>
            <p:cNvPr id="2056" name="TextBox 6"/>
            <p:cNvSpPr txBox="1">
              <a:spLocks noChangeArrowheads="1"/>
            </p:cNvSpPr>
            <p:nvPr/>
          </p:nvSpPr>
          <p:spPr bwMode="auto">
            <a:xfrm>
              <a:off x="5435600" y="5199063"/>
              <a:ext cx="1873250" cy="457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r>
                <a:rPr lang="en-CA" sz="2400" dirty="0"/>
                <a:t>n= 64 herds</a:t>
              </a:r>
            </a:p>
          </p:txBody>
        </p:sp>
      </p:grpSp>
      <p:cxnSp>
        <p:nvCxnSpPr>
          <p:cNvPr id="8" name="Straight Connector 7"/>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9" name="Picture 2"/>
          <p:cNvPicPr>
            <a:picLocks noChangeAspect="1" noChangeArrowheads="1"/>
          </p:cNvPicPr>
          <p:nvPr/>
        </p:nvPicPr>
        <p:blipFill>
          <a:blip r:embed="rId5"/>
          <a:srcRect/>
          <a:stretch>
            <a:fillRect/>
          </a:stretch>
        </p:blipFill>
        <p:spPr bwMode="auto">
          <a:xfrm>
            <a:off x="7645400" y="5880153"/>
            <a:ext cx="1134534" cy="691578"/>
          </a:xfrm>
          <a:prstGeom prst="rect">
            <a:avLst/>
          </a:prstGeom>
          <a:noFill/>
          <a:ln w="9525">
            <a:noFill/>
            <a:miter lim="800000"/>
            <a:headEnd/>
            <a:tailEnd/>
          </a:ln>
          <a:effectLst/>
        </p:spPr>
      </p:pic>
      <p:pic>
        <p:nvPicPr>
          <p:cNvPr id="10" name="Picture 9" descr="header.jpg"/>
          <p:cNvPicPr>
            <a:picLocks noChangeAspect="1"/>
          </p:cNvPicPr>
          <p:nvPr/>
        </p:nvPicPr>
        <p:blipFill>
          <a:blip r:embed="rId6"/>
          <a:stretch>
            <a:fillRect/>
          </a:stretch>
        </p:blipFill>
        <p:spPr>
          <a:xfrm>
            <a:off x="0" y="0"/>
            <a:ext cx="9144000" cy="6477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041893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21" name="TextBox 5"/>
          <p:cNvSpPr txBox="1">
            <a:spLocks noChangeArrowheads="1"/>
          </p:cNvSpPr>
          <p:nvPr/>
        </p:nvSpPr>
        <p:spPr bwMode="auto">
          <a:xfrm>
            <a:off x="379413" y="846138"/>
            <a:ext cx="8440737" cy="584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CA" sz="3200" b="1" dirty="0">
                <a:solidFill>
                  <a:srgbClr val="FFFFFF"/>
                </a:solidFill>
                <a:latin typeface="Arial" charset="0"/>
              </a:rPr>
              <a:t>Better Response to Commercial Vaccines</a:t>
            </a:r>
          </a:p>
        </p:txBody>
      </p:sp>
      <p:sp>
        <p:nvSpPr>
          <p:cNvPr id="6222" name="Title 1"/>
          <p:cNvSpPr>
            <a:spLocks noGrp="1"/>
          </p:cNvSpPr>
          <p:nvPr>
            <p:ph type="title"/>
          </p:nvPr>
        </p:nvSpPr>
        <p:spPr>
          <a:xfrm>
            <a:off x="428625" y="593725"/>
            <a:ext cx="8229600" cy="912813"/>
          </a:xfrm>
        </p:spPr>
        <p:txBody>
          <a:bodyPr/>
          <a:lstStyle/>
          <a:p>
            <a:r>
              <a:rPr lang="en-CA" b="1" dirty="0" smtClean="0">
                <a:latin typeface="Arial" charset="0"/>
                <a:cs typeface="Arial" charset="0"/>
              </a:rPr>
              <a:t>High Immune Cows</a:t>
            </a:r>
          </a:p>
        </p:txBody>
      </p:sp>
      <p:sp>
        <p:nvSpPr>
          <p:cNvPr id="6223" name="TextBox 1"/>
          <p:cNvSpPr txBox="1">
            <a:spLocks noChangeArrowheads="1"/>
          </p:cNvSpPr>
          <p:nvPr/>
        </p:nvSpPr>
        <p:spPr bwMode="auto">
          <a:xfrm>
            <a:off x="560388" y="1444625"/>
            <a:ext cx="7791450" cy="6461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CA" sz="3600" b="1" dirty="0">
                <a:solidFill>
                  <a:srgbClr val="B80000"/>
                </a:solidFill>
              </a:rPr>
              <a:t>Respond better to commercial vaccines </a:t>
            </a:r>
          </a:p>
        </p:txBody>
      </p:sp>
      <p:sp>
        <p:nvSpPr>
          <p:cNvPr id="16" name="Rectangle 15"/>
          <p:cNvSpPr/>
          <p:nvPr/>
        </p:nvSpPr>
        <p:spPr>
          <a:xfrm>
            <a:off x="1166813" y="2198688"/>
            <a:ext cx="7200900" cy="400050"/>
          </a:xfrm>
          <a:prstGeom prst="rect">
            <a:avLst/>
          </a:prstGeom>
        </p:spPr>
        <p:txBody>
          <a:bodyPr>
            <a:spAutoFit/>
          </a:bodyPr>
          <a:lstStyle/>
          <a:p>
            <a:pPr fontAlgn="auto">
              <a:spcBef>
                <a:spcPct val="50000"/>
              </a:spcBef>
              <a:spcAft>
                <a:spcPts val="0"/>
              </a:spcAft>
              <a:defRPr/>
            </a:pPr>
            <a:r>
              <a:rPr lang="en-US" sz="2000" b="1" dirty="0" smtClean="0">
                <a:latin typeface="+mj-lt"/>
              </a:rPr>
              <a:t>Lumens </a:t>
            </a:r>
            <a:r>
              <a:rPr lang="en-US" sz="2000" b="1" dirty="0">
                <a:latin typeface="+mj-lt"/>
              </a:rPr>
              <a:t>OF SERUM ANTIBODY TO J5 </a:t>
            </a:r>
            <a:r>
              <a:rPr lang="en-US" sz="2000" b="1" i="1" dirty="0">
                <a:latin typeface="+mj-lt"/>
              </a:rPr>
              <a:t>E. coli</a:t>
            </a:r>
            <a:r>
              <a:rPr lang="en-US" sz="2000" b="1" dirty="0">
                <a:latin typeface="+mj-lt"/>
              </a:rPr>
              <a:t>  VACCINE</a:t>
            </a:r>
            <a:endParaRPr lang="en-CA" sz="2000" b="1" dirty="0">
              <a:latin typeface="+mj-lt"/>
            </a:endParaRPr>
          </a:p>
        </p:txBody>
      </p:sp>
      <p:grpSp>
        <p:nvGrpSpPr>
          <p:cNvPr id="6225" name="Group 13"/>
          <p:cNvGrpSpPr>
            <a:grpSpLocks/>
          </p:cNvGrpSpPr>
          <p:nvPr/>
        </p:nvGrpSpPr>
        <p:grpSpPr bwMode="auto">
          <a:xfrm>
            <a:off x="919163" y="2398713"/>
            <a:ext cx="6357937" cy="3797300"/>
            <a:chOff x="683569" y="1794024"/>
            <a:chExt cx="6722863" cy="4165600"/>
          </a:xfrm>
        </p:grpSpPr>
        <p:graphicFrame>
          <p:nvGraphicFramePr>
            <p:cNvPr id="6220" name="Object 76"/>
            <p:cNvGraphicFramePr>
              <a:graphicFrameLocks/>
            </p:cNvGraphicFramePr>
            <p:nvPr/>
          </p:nvGraphicFramePr>
          <p:xfrm>
            <a:off x="1208832" y="1794024"/>
            <a:ext cx="6197600" cy="4165600"/>
          </p:xfrm>
          <a:graphic>
            <a:graphicData uri="http://schemas.openxmlformats.org/presentationml/2006/ole">
              <p:oleObj spid="_x0000_s9228" r:id="rId4" imgW="6200169" imgH="4170025" progId="Excel.Sheet.8">
                <p:embed/>
              </p:oleObj>
            </a:graphicData>
          </a:graphic>
        </p:graphicFrame>
        <p:sp>
          <p:nvSpPr>
            <p:cNvPr id="6230" name="TextBox 7"/>
            <p:cNvSpPr txBox="1">
              <a:spLocks noChangeArrowheads="1"/>
            </p:cNvSpPr>
            <p:nvPr/>
          </p:nvSpPr>
          <p:spPr bwMode="auto">
            <a:xfrm rot="-5400000">
              <a:off x="-62933" y="3455422"/>
              <a:ext cx="2016224" cy="52322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CA" dirty="0"/>
                <a:t>ELISA   OD</a:t>
              </a:r>
            </a:p>
          </p:txBody>
        </p:sp>
      </p:grpSp>
      <p:sp>
        <p:nvSpPr>
          <p:cNvPr id="6226" name="Rectangle 6"/>
          <p:cNvSpPr>
            <a:spLocks noChangeArrowheads="1"/>
          </p:cNvSpPr>
          <p:nvPr/>
        </p:nvSpPr>
        <p:spPr bwMode="auto">
          <a:xfrm>
            <a:off x="1252538" y="6162675"/>
            <a:ext cx="5065712" cy="3365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pPr algn="ctr"/>
            <a:r>
              <a:rPr lang="en-US" sz="1600" b="1" dirty="0"/>
              <a:t>Reference: Wagter &amp; Mallard et al 2000 JDS 83:488</a:t>
            </a:r>
          </a:p>
        </p:txBody>
      </p:sp>
      <p:pic>
        <p:nvPicPr>
          <p:cNvPr id="6227" name="Picture 9" descr="header.jp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47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cxnSp>
        <p:nvCxnSpPr>
          <p:cNvPr id="11" name="Straight Connector 10"/>
          <p:cNvCxnSpPr/>
          <p:nvPr/>
        </p:nvCxnSpPr>
        <p:spPr>
          <a:xfrm>
            <a:off x="0" y="6554788"/>
            <a:ext cx="7450138" cy="1587"/>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6229" name="Picture 2"/>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45400" y="5880100"/>
            <a:ext cx="1135063" cy="692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6293253"/>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9" name="TextBox 3"/>
          <p:cNvSpPr txBox="1">
            <a:spLocks noChangeArrowheads="1"/>
          </p:cNvSpPr>
          <p:nvPr/>
        </p:nvSpPr>
        <p:spPr bwMode="auto">
          <a:xfrm>
            <a:off x="434811" y="908720"/>
            <a:ext cx="8352928" cy="64633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ctr" eaLnBrk="1" hangingPunct="1"/>
            <a:r>
              <a:rPr lang="en-CA" sz="3600" b="1" dirty="0" smtClean="0">
                <a:solidFill>
                  <a:srgbClr val="FFFFFF"/>
                </a:solidFill>
              </a:rPr>
              <a:t>Greater </a:t>
            </a:r>
            <a:r>
              <a:rPr lang="en-CA" sz="3600" b="1" dirty="0">
                <a:solidFill>
                  <a:srgbClr val="FFFFFF"/>
                </a:solidFill>
              </a:rPr>
              <a:t>Antibody in Colostrum </a:t>
            </a:r>
            <a:r>
              <a:rPr lang="en-CA" sz="3600" b="1" dirty="0" smtClean="0">
                <a:solidFill>
                  <a:srgbClr val="FFFFFF"/>
                </a:solidFill>
              </a:rPr>
              <a:t>&amp; </a:t>
            </a:r>
            <a:r>
              <a:rPr lang="en-CA" sz="3600" b="1" dirty="0">
                <a:solidFill>
                  <a:srgbClr val="FFFFFF"/>
                </a:solidFill>
              </a:rPr>
              <a:t>Milk  </a:t>
            </a:r>
          </a:p>
        </p:txBody>
      </p:sp>
      <p:sp>
        <p:nvSpPr>
          <p:cNvPr id="4101" name="Text Box 6"/>
          <p:cNvSpPr txBox="1">
            <a:spLocks noChangeArrowheads="1"/>
          </p:cNvSpPr>
          <p:nvPr/>
        </p:nvSpPr>
        <p:spPr bwMode="auto">
          <a:xfrm>
            <a:off x="1764868" y="6228844"/>
            <a:ext cx="5181600" cy="3365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ctr" eaLnBrk="1" hangingPunct="1">
              <a:spcBef>
                <a:spcPct val="50000"/>
              </a:spcBef>
            </a:pPr>
            <a:r>
              <a:rPr lang="en-US" sz="1600" dirty="0">
                <a:latin typeface="Tahoma" pitchFamily="34" charset="0"/>
              </a:rPr>
              <a:t>Ref – Wagter &amp; Mallard  et al 2000 JDS 83:488</a:t>
            </a:r>
            <a:endParaRPr lang="en-CA" sz="1600" dirty="0">
              <a:latin typeface="Tahoma" pitchFamily="34" charset="0"/>
            </a:endParaRPr>
          </a:p>
        </p:txBody>
      </p:sp>
      <p:graphicFrame>
        <p:nvGraphicFramePr>
          <p:cNvPr id="2" name="Object 7"/>
          <p:cNvGraphicFramePr>
            <a:graphicFrameLocks noChangeAspect="1"/>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709587231"/>
              </p:ext>
            </p:extLst>
          </p:nvPr>
        </p:nvGraphicFramePr>
        <p:xfrm>
          <a:off x="1811338" y="2423414"/>
          <a:ext cx="6022975" cy="3992562"/>
        </p:xfrm>
        <a:graphic>
          <a:graphicData uri="http://schemas.openxmlformats.org/drawingml/2006/chart">
            <c:chart xmlns:c="http://schemas.openxmlformats.org/drawingml/2006/chart" xmlns:r="http://schemas.openxmlformats.org/officeDocument/2006/relationships" r:id="rId3"/>
          </a:graphicData>
        </a:graphic>
      </p:graphicFrame>
      <p:sp>
        <p:nvSpPr>
          <p:cNvPr id="4103" name="Text Box 20"/>
          <p:cNvSpPr txBox="1">
            <a:spLocks noChangeArrowheads="1"/>
          </p:cNvSpPr>
          <p:nvPr/>
        </p:nvSpPr>
        <p:spPr bwMode="auto">
          <a:xfrm rot="16200000">
            <a:off x="533876" y="3972999"/>
            <a:ext cx="2376488" cy="5794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hangingPunct="1">
              <a:spcBef>
                <a:spcPct val="50000"/>
              </a:spcBef>
            </a:pPr>
            <a:r>
              <a:rPr lang="en-US" sz="3200" dirty="0"/>
              <a:t>OD ELISA</a:t>
            </a:r>
          </a:p>
        </p:txBody>
      </p:sp>
      <p:sp>
        <p:nvSpPr>
          <p:cNvPr id="7" name="Title 1"/>
          <p:cNvSpPr txBox="1">
            <a:spLocks/>
          </p:cNvSpPr>
          <p:nvPr/>
        </p:nvSpPr>
        <p:spPr>
          <a:xfrm>
            <a:off x="428596" y="593816"/>
            <a:ext cx="8229600" cy="913011"/>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Arial"/>
                <a:ea typeface="+mj-ea"/>
                <a:cs typeface="Arial"/>
              </a:defRPr>
            </a:lvl1pPr>
          </a:lstStyle>
          <a:p>
            <a:r>
              <a:rPr lang="en-CA" b="1" dirty="0" smtClean="0">
                <a:latin typeface="Arial" pitchFamily="34" charset="0"/>
                <a:cs typeface="Arial" pitchFamily="34" charset="0"/>
              </a:rPr>
              <a:t>High Immune Cows</a:t>
            </a:r>
            <a:endParaRPr lang="en-CA" b="1" dirty="0">
              <a:latin typeface="Arial" pitchFamily="34" charset="0"/>
              <a:cs typeface="Arial" pitchFamily="34" charset="0"/>
            </a:endParaRPr>
          </a:p>
        </p:txBody>
      </p:sp>
      <p:sp>
        <p:nvSpPr>
          <p:cNvPr id="8" name="TextBox 7"/>
          <p:cNvSpPr txBox="1"/>
          <p:nvPr/>
        </p:nvSpPr>
        <p:spPr>
          <a:xfrm>
            <a:off x="1241659" y="1506827"/>
            <a:ext cx="6188438" cy="1138773"/>
          </a:xfrm>
          <a:prstGeom prst="rect">
            <a:avLst/>
          </a:prstGeom>
          <a:noFill/>
        </p:spPr>
        <p:txBody>
          <a:bodyPr wrap="square" rtlCol="0">
            <a:spAutoFit/>
          </a:bodyPr>
          <a:lstStyle/>
          <a:p>
            <a:pPr algn="ctr"/>
            <a:r>
              <a:rPr lang="en-CA" sz="3400" b="1" dirty="0" smtClean="0">
                <a:solidFill>
                  <a:srgbClr val="B80000"/>
                </a:solidFill>
              </a:rPr>
              <a:t>Have higher quality colostrum with more antibodies</a:t>
            </a:r>
            <a:endParaRPr lang="en-CA" sz="3400" b="1" dirty="0">
              <a:solidFill>
                <a:srgbClr val="B80000"/>
              </a:solidFill>
            </a:endParaRPr>
          </a:p>
        </p:txBody>
      </p:sp>
      <p:pic>
        <p:nvPicPr>
          <p:cNvPr id="9" name="Picture 8" descr="header.jpg"/>
          <p:cNvPicPr>
            <a:picLocks noChangeAspect="1"/>
          </p:cNvPicPr>
          <p:nvPr/>
        </p:nvPicPr>
        <p:blipFill>
          <a:blip r:embed="rId4"/>
          <a:stretch>
            <a:fillRect/>
          </a:stretch>
        </p:blipFill>
        <p:spPr>
          <a:xfrm>
            <a:off x="0" y="0"/>
            <a:ext cx="9144000" cy="647700"/>
          </a:xfrm>
          <a:prstGeom prst="rect">
            <a:avLst/>
          </a:prstGeom>
        </p:spPr>
      </p:pic>
      <p:cxnSp>
        <p:nvCxnSpPr>
          <p:cNvPr id="10" name="Straight Connector 9"/>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11" name="Picture 2"/>
          <p:cNvPicPr>
            <a:picLocks noChangeAspect="1" noChangeArrowheads="1"/>
          </p:cNvPicPr>
          <p:nvPr/>
        </p:nvPicPr>
        <p:blipFill>
          <a:blip r:embed="rId5"/>
          <a:srcRect/>
          <a:stretch>
            <a:fillRect/>
          </a:stretch>
        </p:blipFill>
        <p:spPr bwMode="auto">
          <a:xfrm>
            <a:off x="7645400" y="5880153"/>
            <a:ext cx="1134534" cy="691578"/>
          </a:xfrm>
          <a:prstGeom prst="rect">
            <a:avLst/>
          </a:prstGeom>
          <a:noFill/>
          <a:ln w="9525">
            <a:noFill/>
            <a:miter lim="800000"/>
            <a:headEnd/>
            <a:tailEnd/>
          </a:ln>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5088862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4164"/>
            <a:ext cx="8229600" cy="1175994"/>
          </a:xfrm>
        </p:spPr>
        <p:txBody>
          <a:bodyPr>
            <a:normAutofit/>
          </a:bodyPr>
          <a:lstStyle/>
          <a:p>
            <a:r>
              <a:rPr lang="en-CA" sz="4000" b="1" dirty="0" smtClean="0"/>
              <a:t>Increasing Incidence of Disease</a:t>
            </a:r>
            <a:endParaRPr lang="en-CA"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731890480"/>
              </p:ext>
            </p:extLst>
          </p:nvPr>
        </p:nvGraphicFramePr>
        <p:xfrm>
          <a:off x="712269" y="1891016"/>
          <a:ext cx="7974531" cy="424238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66176" y="6087413"/>
            <a:ext cx="7115922" cy="369332"/>
          </a:xfrm>
          <a:prstGeom prst="rect">
            <a:avLst/>
          </a:prstGeom>
          <a:noFill/>
        </p:spPr>
        <p:txBody>
          <a:bodyPr wrap="none" rtlCol="0">
            <a:spAutoFit/>
          </a:bodyPr>
          <a:lstStyle/>
          <a:p>
            <a:pPr algn="r"/>
            <a:r>
              <a:rPr lang="en-CA" dirty="0"/>
              <a:t>NAHMS Dairy 2007 Part II: Changes in the Dairy Cattle Industry </a:t>
            </a:r>
            <a:r>
              <a:rPr lang="en-CA" dirty="0" smtClean="0"/>
              <a:t>1991-2007</a:t>
            </a:r>
            <a:endParaRPr lang="en-CA" dirty="0"/>
          </a:p>
        </p:txBody>
      </p:sp>
      <p:sp>
        <p:nvSpPr>
          <p:cNvPr id="6" name="TextBox 5"/>
          <p:cNvSpPr txBox="1"/>
          <p:nvPr/>
        </p:nvSpPr>
        <p:spPr>
          <a:xfrm>
            <a:off x="673759" y="1617062"/>
            <a:ext cx="558265" cy="369332"/>
          </a:xfrm>
          <a:prstGeom prst="rect">
            <a:avLst/>
          </a:prstGeom>
          <a:noFill/>
        </p:spPr>
        <p:txBody>
          <a:bodyPr wrap="square" rtlCol="0">
            <a:spAutoFit/>
          </a:bodyPr>
          <a:lstStyle/>
          <a:p>
            <a:pPr algn="ctr"/>
            <a:r>
              <a:rPr lang="en-CA" b="1" dirty="0" smtClean="0"/>
              <a:t>%</a:t>
            </a:r>
            <a:endParaRPr lang="en-CA" b="1" dirty="0"/>
          </a:p>
        </p:txBody>
      </p:sp>
      <p:cxnSp>
        <p:nvCxnSpPr>
          <p:cNvPr id="7" name="Straight Connector 6"/>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8" name="Picture 2"/>
          <p:cNvPicPr>
            <a:picLocks noChangeAspect="1" noChangeArrowheads="1"/>
          </p:cNvPicPr>
          <p:nvPr/>
        </p:nvPicPr>
        <p:blipFill>
          <a:blip r:embed="rId4"/>
          <a:srcRect/>
          <a:stretch>
            <a:fillRect/>
          </a:stretch>
        </p:blipFill>
        <p:spPr bwMode="auto">
          <a:xfrm>
            <a:off x="7645400" y="5880153"/>
            <a:ext cx="1134534" cy="691578"/>
          </a:xfrm>
          <a:prstGeom prst="rect">
            <a:avLst/>
          </a:prstGeom>
          <a:noFill/>
          <a:ln w="9525">
            <a:noFill/>
            <a:miter lim="800000"/>
            <a:headEnd/>
            <a:tailEnd/>
          </a:ln>
          <a:effectLst/>
        </p:spPr>
      </p:pic>
      <p:pic>
        <p:nvPicPr>
          <p:cNvPr id="9" name="Picture 8" descr="header.jpg"/>
          <p:cNvPicPr>
            <a:picLocks noChangeAspect="1"/>
          </p:cNvPicPr>
          <p:nvPr/>
        </p:nvPicPr>
        <p:blipFill>
          <a:blip r:embed="rId5"/>
          <a:stretch>
            <a:fillRect/>
          </a:stretch>
        </p:blipFill>
        <p:spPr>
          <a:xfrm>
            <a:off x="0" y="0"/>
            <a:ext cx="9144000" cy="6477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915793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16442"/>
            <a:ext cx="8229600" cy="1093108"/>
          </a:xfrm>
        </p:spPr>
        <p:txBody>
          <a:bodyPr>
            <a:normAutofit fontScale="90000"/>
          </a:bodyPr>
          <a:lstStyle/>
          <a:p>
            <a:r>
              <a:rPr lang="en-CA" b="1" dirty="0" smtClean="0">
                <a:latin typeface="Arial" pitchFamily="34" charset="0"/>
                <a:cs typeface="Arial" pitchFamily="34" charset="0"/>
              </a:rPr>
              <a:t>Economic Value of High Response Cows</a:t>
            </a:r>
            <a:endParaRPr lang="en-CA" b="1" dirty="0">
              <a:latin typeface="Arial" pitchFamily="34" charset="0"/>
              <a:cs typeface="Arial" pitchFamily="34" charset="0"/>
            </a:endParaRPr>
          </a:p>
        </p:txBody>
      </p:sp>
      <p:sp>
        <p:nvSpPr>
          <p:cNvPr id="3" name="Content Placeholder 2"/>
          <p:cNvSpPr>
            <a:spLocks noGrp="1"/>
          </p:cNvSpPr>
          <p:nvPr>
            <p:ph idx="1"/>
          </p:nvPr>
        </p:nvSpPr>
        <p:spPr>
          <a:xfrm>
            <a:off x="583259" y="2079056"/>
            <a:ext cx="8229600" cy="2762451"/>
          </a:xfrm>
        </p:spPr>
        <p:txBody>
          <a:bodyPr>
            <a:normAutofit/>
          </a:bodyPr>
          <a:lstStyle/>
          <a:p>
            <a:pPr>
              <a:buFont typeface="Arial" pitchFamily="34" charset="0"/>
              <a:buChar char="+"/>
            </a:pPr>
            <a:r>
              <a:rPr lang="en-CA" b="1" dirty="0" smtClean="0"/>
              <a:t>Lower incidence of disease</a:t>
            </a:r>
          </a:p>
          <a:p>
            <a:pPr lvl="1"/>
            <a:r>
              <a:rPr lang="en-CA" sz="2400" dirty="0" smtClean="0"/>
              <a:t>Mastitis, metritis, ketosis, retained placenta, milk fever</a:t>
            </a:r>
          </a:p>
          <a:p>
            <a:pPr>
              <a:buFont typeface="Arial" pitchFamily="34" charset="0"/>
              <a:buChar char="+"/>
            </a:pPr>
            <a:r>
              <a:rPr lang="en-CA" b="1" dirty="0" smtClean="0"/>
              <a:t>Improved vaccine response</a:t>
            </a:r>
          </a:p>
          <a:p>
            <a:pPr>
              <a:buFont typeface="Arial" pitchFamily="34" charset="0"/>
              <a:buChar char="+"/>
            </a:pPr>
            <a:r>
              <a:rPr lang="en-CA" b="1" dirty="0" smtClean="0"/>
              <a:t>Higher quality colostrum</a:t>
            </a:r>
            <a:endParaRPr lang="en-CA" sz="1800" b="1" dirty="0" smtClean="0"/>
          </a:p>
          <a:p>
            <a:pPr>
              <a:spcBef>
                <a:spcPts val="600"/>
              </a:spcBef>
              <a:buFont typeface="Arial" pitchFamily="34" charset="0"/>
              <a:buChar char="+"/>
            </a:pPr>
            <a:r>
              <a:rPr lang="en-CA" b="1" dirty="0" smtClean="0"/>
              <a:t>Lower cull rates</a:t>
            </a:r>
          </a:p>
        </p:txBody>
      </p:sp>
      <p:sp>
        <p:nvSpPr>
          <p:cNvPr id="4" name="Rectangle 3"/>
          <p:cNvSpPr/>
          <p:nvPr/>
        </p:nvSpPr>
        <p:spPr>
          <a:xfrm>
            <a:off x="448345" y="4823807"/>
            <a:ext cx="7973448" cy="1508105"/>
          </a:xfrm>
          <a:prstGeom prst="rect">
            <a:avLst/>
          </a:prstGeom>
          <a:solidFill>
            <a:srgbClr val="540000">
              <a:alpha val="29000"/>
            </a:srgbClr>
          </a:solidFill>
        </p:spPr>
        <p:txBody>
          <a:bodyPr wrap="square">
            <a:spAutoFit/>
          </a:bodyPr>
          <a:lstStyle/>
          <a:p>
            <a:pPr algn="ctr">
              <a:spcBef>
                <a:spcPts val="2400"/>
              </a:spcBef>
            </a:pPr>
            <a:r>
              <a:rPr lang="en-CA" sz="3600" b="1" dirty="0" smtClean="0"/>
              <a:t>High Immune Cow vs. Herd Average Cow</a:t>
            </a:r>
            <a:endParaRPr lang="en-CA" sz="3600" b="1" dirty="0"/>
          </a:p>
          <a:p>
            <a:pPr algn="ctr">
              <a:spcBef>
                <a:spcPts val="2400"/>
              </a:spcBef>
            </a:pPr>
            <a:r>
              <a:rPr lang="en-CA" sz="3600" dirty="0" smtClean="0"/>
              <a:t>Additional </a:t>
            </a:r>
            <a:r>
              <a:rPr lang="en-CA" sz="3600" b="1" dirty="0" smtClean="0"/>
              <a:t>$124 </a:t>
            </a:r>
            <a:r>
              <a:rPr lang="en-CA" sz="3600" dirty="0"/>
              <a:t>per cow per year</a:t>
            </a:r>
          </a:p>
        </p:txBody>
      </p:sp>
      <p:pic>
        <p:nvPicPr>
          <p:cNvPr id="5" name="Picture 4" descr="header.jpg"/>
          <p:cNvPicPr>
            <a:picLocks noChangeAspect="1"/>
          </p:cNvPicPr>
          <p:nvPr/>
        </p:nvPicPr>
        <p:blipFill>
          <a:blip r:embed="rId3"/>
          <a:stretch>
            <a:fillRect/>
          </a:stretch>
        </p:blipFill>
        <p:spPr>
          <a:xfrm>
            <a:off x="0" y="0"/>
            <a:ext cx="9144000" cy="647700"/>
          </a:xfrm>
          <a:prstGeom prst="rect">
            <a:avLst/>
          </a:prstGeom>
        </p:spPr>
      </p:pic>
      <p:cxnSp>
        <p:nvCxnSpPr>
          <p:cNvPr id="6" name="Straight Connector 5"/>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7" name="Picture 2"/>
          <p:cNvPicPr>
            <a:picLocks noChangeAspect="1" noChangeArrowheads="1"/>
          </p:cNvPicPr>
          <p:nvPr/>
        </p:nvPicPr>
        <p:blipFill>
          <a:blip r:embed="rId4"/>
          <a:srcRect/>
          <a:stretch>
            <a:fillRect/>
          </a:stretch>
        </p:blipFill>
        <p:spPr bwMode="auto">
          <a:xfrm>
            <a:off x="7645400" y="5880153"/>
            <a:ext cx="1134534" cy="691578"/>
          </a:xfrm>
          <a:prstGeom prst="rect">
            <a:avLst/>
          </a:prstGeom>
          <a:noFill/>
          <a:ln w="9525">
            <a:noFill/>
            <a:miter lim="800000"/>
            <a:headEnd/>
            <a:tailEnd/>
          </a:ln>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46005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1"/>
          <p:cNvSpPr>
            <a:spLocks noGrp="1"/>
          </p:cNvSpPr>
          <p:nvPr>
            <p:ph type="title"/>
          </p:nvPr>
        </p:nvSpPr>
        <p:spPr>
          <a:xfrm>
            <a:off x="323528" y="648382"/>
            <a:ext cx="8229600" cy="1143000"/>
          </a:xfrm>
        </p:spPr>
        <p:txBody>
          <a:bodyPr>
            <a:normAutofit/>
          </a:bodyPr>
          <a:lstStyle/>
          <a:p>
            <a:r>
              <a:rPr lang="en-CA" b="1" dirty="0" smtClean="0">
                <a:latin typeface="Arial" pitchFamily="34" charset="0"/>
                <a:cs typeface="Arial" pitchFamily="34" charset="0"/>
              </a:rPr>
              <a:t>Transmission to Daughters</a:t>
            </a:r>
            <a:endParaRPr lang="en-CA" b="1" dirty="0">
              <a:latin typeface="Arial" pitchFamily="34" charset="0"/>
              <a:cs typeface="Arial" pitchFamily="34" charset="0"/>
            </a:endParaRPr>
          </a:p>
        </p:txBody>
      </p:sp>
      <p:sp>
        <p:nvSpPr>
          <p:cNvPr id="7" name="Content Placeholder 2"/>
          <p:cNvSpPr>
            <a:spLocks noGrp="1"/>
          </p:cNvSpPr>
          <p:nvPr>
            <p:ph idx="1"/>
          </p:nvPr>
        </p:nvSpPr>
        <p:spPr>
          <a:xfrm>
            <a:off x="625642" y="1990624"/>
            <a:ext cx="8071502" cy="4448402"/>
          </a:xfrm>
        </p:spPr>
        <p:txBody>
          <a:bodyPr>
            <a:normAutofit fontScale="92500"/>
          </a:bodyPr>
          <a:lstStyle/>
          <a:p>
            <a:pPr marL="0" indent="0">
              <a:buNone/>
            </a:pPr>
            <a:r>
              <a:rPr lang="en-CA" sz="5100" b="1" dirty="0" smtClean="0">
                <a:solidFill>
                  <a:srgbClr val="B80000"/>
                </a:solidFill>
              </a:rPr>
              <a:t>25</a:t>
            </a:r>
            <a:r>
              <a:rPr lang="en-CA" sz="5100" b="1" dirty="0">
                <a:solidFill>
                  <a:srgbClr val="B80000"/>
                </a:solidFill>
              </a:rPr>
              <a:t>%</a:t>
            </a:r>
          </a:p>
          <a:p>
            <a:pPr lvl="1"/>
            <a:r>
              <a:rPr lang="en-CA" sz="3500" dirty="0"/>
              <a:t>Heritability of high immune </a:t>
            </a:r>
            <a:r>
              <a:rPr lang="en-CA" sz="3500" dirty="0" smtClean="0"/>
              <a:t>response (proportion explained by genetics)</a:t>
            </a:r>
          </a:p>
          <a:p>
            <a:pPr lvl="1"/>
            <a:endParaRPr lang="en-CA" sz="3500" dirty="0"/>
          </a:p>
          <a:p>
            <a:pPr marL="0" indent="0">
              <a:buNone/>
            </a:pPr>
            <a:r>
              <a:rPr lang="en-CA" sz="5100" b="1" dirty="0" smtClean="0">
                <a:solidFill>
                  <a:srgbClr val="B80000"/>
                </a:solidFill>
              </a:rPr>
              <a:t>50%</a:t>
            </a:r>
          </a:p>
          <a:p>
            <a:pPr lvl="1"/>
            <a:r>
              <a:rPr lang="en-CA" sz="3500" dirty="0" smtClean="0"/>
              <a:t>Proportion of genes that sire passes on to daughters</a:t>
            </a:r>
          </a:p>
        </p:txBody>
      </p:sp>
      <p:pic>
        <p:nvPicPr>
          <p:cNvPr id="4" name="Picture 3" descr="header.jpg"/>
          <p:cNvPicPr>
            <a:picLocks noChangeAspect="1"/>
          </p:cNvPicPr>
          <p:nvPr/>
        </p:nvPicPr>
        <p:blipFill>
          <a:blip r:embed="rId3"/>
          <a:stretch>
            <a:fillRect/>
          </a:stretch>
        </p:blipFill>
        <p:spPr>
          <a:xfrm>
            <a:off x="0" y="0"/>
            <a:ext cx="9144000" cy="647700"/>
          </a:xfrm>
          <a:prstGeom prst="rect">
            <a:avLst/>
          </a:prstGeom>
        </p:spPr>
      </p:pic>
      <p:cxnSp>
        <p:nvCxnSpPr>
          <p:cNvPr id="5" name="Straight Connector 4"/>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8" name="Picture 2"/>
          <p:cNvPicPr>
            <a:picLocks noChangeAspect="1" noChangeArrowheads="1"/>
          </p:cNvPicPr>
          <p:nvPr/>
        </p:nvPicPr>
        <p:blipFill>
          <a:blip r:embed="rId4"/>
          <a:srcRect/>
          <a:stretch>
            <a:fillRect/>
          </a:stretch>
        </p:blipFill>
        <p:spPr bwMode="auto">
          <a:xfrm>
            <a:off x="7645400" y="5880153"/>
            <a:ext cx="1134534" cy="691578"/>
          </a:xfrm>
          <a:prstGeom prst="rect">
            <a:avLst/>
          </a:prstGeom>
          <a:noFill/>
          <a:ln w="9525">
            <a:noFill/>
            <a:miter lim="800000"/>
            <a:headEnd/>
            <a:tailEnd/>
          </a:ln>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5341037"/>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header.jpg"/>
          <p:cNvPicPr>
            <a:picLocks noChangeAspect="1"/>
          </p:cNvPicPr>
          <p:nvPr/>
        </p:nvPicPr>
        <p:blipFill>
          <a:blip r:embed="rId3"/>
          <a:stretch>
            <a:fillRect/>
          </a:stretch>
        </p:blipFill>
        <p:spPr>
          <a:xfrm>
            <a:off x="0" y="0"/>
            <a:ext cx="9144000" cy="647700"/>
          </a:xfrm>
          <a:prstGeom prst="rect">
            <a:avLst/>
          </a:prstGeom>
        </p:spPr>
      </p:pic>
      <p:cxnSp>
        <p:nvCxnSpPr>
          <p:cNvPr id="8" name="Straight Connector 7"/>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9" name="Picture 2"/>
          <p:cNvPicPr>
            <a:picLocks noChangeAspect="1" noChangeArrowheads="1"/>
          </p:cNvPicPr>
          <p:nvPr/>
        </p:nvPicPr>
        <p:blipFill>
          <a:blip r:embed="rId4"/>
          <a:srcRect/>
          <a:stretch>
            <a:fillRect/>
          </a:stretch>
        </p:blipFill>
        <p:spPr bwMode="auto">
          <a:xfrm>
            <a:off x="7645400" y="5880153"/>
            <a:ext cx="1134534" cy="691578"/>
          </a:xfrm>
          <a:prstGeom prst="rect">
            <a:avLst/>
          </a:prstGeom>
          <a:noFill/>
          <a:ln w="9525">
            <a:noFill/>
            <a:miter lim="800000"/>
            <a:headEnd/>
            <a:tailEnd/>
          </a:ln>
          <a:effectLst/>
        </p:spPr>
      </p:pic>
      <p:pic>
        <p:nvPicPr>
          <p:cNvPr id="10" name="Picture 9" descr="strongherds.jpg"/>
          <p:cNvPicPr>
            <a:picLocks noChangeAspect="1"/>
          </p:cNvPicPr>
          <p:nvPr/>
        </p:nvPicPr>
        <p:blipFill>
          <a:blip r:embed="rId5"/>
          <a:stretch>
            <a:fillRect/>
          </a:stretch>
        </p:blipFill>
        <p:spPr>
          <a:xfrm>
            <a:off x="2107697" y="796786"/>
            <a:ext cx="5299427" cy="542915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593998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87037" y="885914"/>
            <a:ext cx="8853054" cy="1175994"/>
          </a:xfrm>
        </p:spPr>
        <p:txBody>
          <a:bodyPr>
            <a:noAutofit/>
          </a:bodyPr>
          <a:lstStyle/>
          <a:p>
            <a:r>
              <a:rPr lang="en-CA" b="1" dirty="0" smtClean="0">
                <a:solidFill>
                  <a:srgbClr val="C00000"/>
                </a:solidFill>
              </a:rPr>
              <a:t>Future Research &amp; Development</a:t>
            </a:r>
            <a:endParaRPr lang="en-CA" b="1" dirty="0">
              <a:solidFill>
                <a:srgbClr val="C00000"/>
              </a:solidFill>
            </a:endParaRPr>
          </a:p>
        </p:txBody>
      </p:sp>
      <p:sp>
        <p:nvSpPr>
          <p:cNvPr id="3" name="Content Placeholder 2"/>
          <p:cNvSpPr>
            <a:spLocks noGrp="1"/>
          </p:cNvSpPr>
          <p:nvPr>
            <p:ph idx="1"/>
          </p:nvPr>
        </p:nvSpPr>
        <p:spPr>
          <a:xfrm>
            <a:off x="457199" y="2061909"/>
            <a:ext cx="5527965" cy="4164034"/>
          </a:xfrm>
        </p:spPr>
        <p:txBody>
          <a:bodyPr/>
          <a:lstStyle/>
          <a:p>
            <a:endParaRPr lang="en-CA" dirty="0" smtClean="0"/>
          </a:p>
          <a:p>
            <a:r>
              <a:rPr lang="en-CA" dirty="0" smtClean="0"/>
              <a:t>Validation of health results in daughters of Immunity+ bulls</a:t>
            </a:r>
          </a:p>
          <a:p>
            <a:pPr>
              <a:spcBef>
                <a:spcPts val="1800"/>
              </a:spcBef>
            </a:pPr>
            <a:r>
              <a:rPr lang="en-CA" dirty="0" smtClean="0"/>
              <a:t>Genomic studies for immune response</a:t>
            </a:r>
            <a:endParaRPr lang="en-CA" dirty="0"/>
          </a:p>
        </p:txBody>
      </p:sp>
      <p:pic>
        <p:nvPicPr>
          <p:cNvPr id="4" name="Picture 3" descr="header.jpg"/>
          <p:cNvPicPr>
            <a:picLocks noChangeAspect="1"/>
          </p:cNvPicPr>
          <p:nvPr/>
        </p:nvPicPr>
        <p:blipFill>
          <a:blip r:embed="rId3"/>
          <a:stretch>
            <a:fillRect/>
          </a:stretch>
        </p:blipFill>
        <p:spPr>
          <a:xfrm>
            <a:off x="0" y="0"/>
            <a:ext cx="9144000" cy="647700"/>
          </a:xfrm>
          <a:prstGeom prst="rect">
            <a:avLst/>
          </a:prstGeom>
        </p:spPr>
      </p:pic>
      <p:cxnSp>
        <p:nvCxnSpPr>
          <p:cNvPr id="5" name="Straight Connector 4"/>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6" name="Picture 2"/>
          <p:cNvPicPr>
            <a:picLocks noChangeAspect="1" noChangeArrowheads="1"/>
          </p:cNvPicPr>
          <p:nvPr/>
        </p:nvPicPr>
        <p:blipFill>
          <a:blip r:embed="rId4"/>
          <a:srcRect/>
          <a:stretch>
            <a:fillRect/>
          </a:stretch>
        </p:blipFill>
        <p:spPr bwMode="auto">
          <a:xfrm>
            <a:off x="7645400" y="5880153"/>
            <a:ext cx="1134534" cy="691578"/>
          </a:xfrm>
          <a:prstGeom prst="rect">
            <a:avLst/>
          </a:prstGeom>
          <a:noFill/>
          <a:ln w="9525">
            <a:noFill/>
            <a:miter lim="800000"/>
            <a:headEnd/>
            <a:tailEnd/>
          </a:ln>
          <a:effectLst/>
        </p:spPr>
      </p:pic>
      <p:pic>
        <p:nvPicPr>
          <p:cNvPr id="7" name="Picture 6" descr="cow.jpg"/>
          <p:cNvPicPr>
            <a:picLocks noChangeAspect="1"/>
          </p:cNvPicPr>
          <p:nvPr/>
        </p:nvPicPr>
        <p:blipFill rotWithShape="1">
          <a:blip r:embed="rId5"/>
          <a:srcRect l="6752"/>
          <a:stretch/>
        </p:blipFill>
        <p:spPr>
          <a:xfrm>
            <a:off x="6151412" y="2514600"/>
            <a:ext cx="2848008" cy="320715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332666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4" descr="Illumina Bovine SNP50.jpg"/>
          <p:cNvPicPr>
            <a:picLocks noChangeAspect="1"/>
          </p:cNvPicPr>
          <p:nvPr/>
        </p:nvPicPr>
        <p:blipFill>
          <a:blip r:embed="rId3"/>
          <a:srcRect/>
          <a:stretch>
            <a:fillRect/>
          </a:stretch>
        </p:blipFill>
        <p:spPr bwMode="auto">
          <a:xfrm>
            <a:off x="6454049" y="2076445"/>
            <a:ext cx="2555875" cy="1643063"/>
          </a:xfrm>
          <a:prstGeom prst="rect">
            <a:avLst/>
          </a:prstGeom>
          <a:noFill/>
          <a:ln w="9525">
            <a:noFill/>
            <a:miter lim="800000"/>
            <a:headEnd/>
            <a:tailEnd/>
          </a:ln>
        </p:spPr>
      </p:pic>
      <p:sp>
        <p:nvSpPr>
          <p:cNvPr id="3075" name="Title 1"/>
          <p:cNvSpPr>
            <a:spLocks noGrp="1"/>
          </p:cNvSpPr>
          <p:nvPr>
            <p:ph type="title" idx="4294967295"/>
          </p:nvPr>
        </p:nvSpPr>
        <p:spPr>
          <a:xfrm>
            <a:off x="404948" y="699952"/>
            <a:ext cx="8578850" cy="755650"/>
          </a:xfrm>
        </p:spPr>
        <p:txBody>
          <a:bodyPr>
            <a:noAutofit/>
          </a:bodyPr>
          <a:lstStyle/>
          <a:p>
            <a:pPr algn="l" eaLnBrk="1" hangingPunct="1"/>
            <a:r>
              <a:rPr lang="en-CA" sz="3600" b="1" dirty="0" smtClean="0">
                <a:solidFill>
                  <a:srgbClr val="C00000"/>
                </a:solidFill>
              </a:rPr>
              <a:t> HIR Genome-Wide Association Study</a:t>
            </a:r>
          </a:p>
        </p:txBody>
      </p:sp>
      <p:sp>
        <p:nvSpPr>
          <p:cNvPr id="4" name="Rectangle 6"/>
          <p:cNvSpPr>
            <a:spLocks noGrp="1" noChangeArrowheads="1"/>
          </p:cNvSpPr>
          <p:nvPr>
            <p:ph idx="4294967295"/>
          </p:nvPr>
        </p:nvSpPr>
        <p:spPr>
          <a:xfrm>
            <a:off x="457200" y="1672456"/>
            <a:ext cx="8229600" cy="4663030"/>
          </a:xfrm>
        </p:spPr>
        <p:txBody>
          <a:bodyPr/>
          <a:lstStyle/>
          <a:p>
            <a:pPr marL="1588" indent="-1588" eaLnBrk="1" hangingPunct="1">
              <a:spcBef>
                <a:spcPct val="100000"/>
              </a:spcBef>
              <a:buFont typeface="Wingdings" pitchFamily="2" charset="2"/>
              <a:buNone/>
            </a:pPr>
            <a:r>
              <a:rPr lang="en-US" sz="2400" b="1" dirty="0" smtClean="0"/>
              <a:t>Objective:</a:t>
            </a:r>
            <a:r>
              <a:rPr lang="en-US" sz="2400" dirty="0" smtClean="0"/>
              <a:t> </a:t>
            </a:r>
            <a:br>
              <a:rPr lang="en-US" sz="2400" dirty="0" smtClean="0"/>
            </a:br>
            <a:r>
              <a:rPr lang="en-US" sz="2400" dirty="0" smtClean="0"/>
              <a:t>To determine genetic profiles associated with enhanced IR</a:t>
            </a:r>
            <a:br>
              <a:rPr lang="en-US" sz="2400" dirty="0" smtClean="0"/>
            </a:br>
            <a:endParaRPr lang="en-US" sz="2400" b="1" u="sng" dirty="0" smtClean="0"/>
          </a:p>
          <a:p>
            <a:pPr marL="1588" indent="-1588" eaLnBrk="1" hangingPunct="1">
              <a:buFont typeface="Wingdings" pitchFamily="2" charset="2"/>
              <a:buNone/>
            </a:pPr>
            <a:r>
              <a:rPr lang="en-US" sz="2400" b="1" dirty="0" smtClean="0"/>
              <a:t>Methods:</a:t>
            </a:r>
            <a:r>
              <a:rPr lang="en-US" sz="2400" dirty="0" smtClean="0"/>
              <a:t> </a:t>
            </a:r>
          </a:p>
          <a:p>
            <a:pPr marL="1588" indent="-1588" eaLnBrk="1" hangingPunct="1"/>
            <a:r>
              <a:rPr lang="en-US" sz="2400" dirty="0" smtClean="0"/>
              <a:t>Selective genotyping of High and Low immune responders</a:t>
            </a:r>
            <a:br>
              <a:rPr lang="en-US" sz="2400" dirty="0" smtClean="0"/>
            </a:br>
            <a:r>
              <a:rPr lang="en-US" sz="2400" dirty="0" smtClean="0"/>
              <a:t>using the Illumina Bovine SNP50</a:t>
            </a:r>
          </a:p>
          <a:p>
            <a:pPr marL="1588" indent="-1588" eaLnBrk="1" hangingPunct="1"/>
            <a:r>
              <a:rPr lang="en-CA" sz="2400" dirty="0" smtClean="0"/>
              <a:t>163 cows genotyped (</a:t>
            </a:r>
            <a:r>
              <a:rPr lang="en-CA" sz="2400" b="1" dirty="0" smtClean="0">
                <a:solidFill>
                  <a:srgbClr val="006600"/>
                </a:solidFill>
              </a:rPr>
              <a:t>81 HIR</a:t>
            </a:r>
            <a:r>
              <a:rPr lang="en-CA" sz="2400" b="1" dirty="0" smtClean="0"/>
              <a:t> </a:t>
            </a:r>
            <a:r>
              <a:rPr lang="en-CA" sz="2400" dirty="0" smtClean="0"/>
              <a:t>and</a:t>
            </a:r>
            <a:r>
              <a:rPr lang="en-CA" sz="2400" b="1" dirty="0" smtClean="0"/>
              <a:t> </a:t>
            </a:r>
            <a:r>
              <a:rPr lang="en-CA" sz="2400" b="1" dirty="0" smtClean="0">
                <a:solidFill>
                  <a:srgbClr val="FF0000"/>
                </a:solidFill>
              </a:rPr>
              <a:t>82 LIR</a:t>
            </a:r>
            <a:r>
              <a:rPr lang="en-CA" sz="2400" dirty="0" smtClean="0"/>
              <a:t>)</a:t>
            </a:r>
          </a:p>
          <a:p>
            <a:pPr marL="1588" indent="-1588" eaLnBrk="1" hangingPunct="1"/>
            <a:r>
              <a:rPr lang="en-CA" sz="2400" dirty="0" smtClean="0"/>
              <a:t>Generalized quasi-likelihood score method </a:t>
            </a:r>
          </a:p>
          <a:p>
            <a:pPr marL="1588" indent="-1588" eaLnBrk="1" hangingPunct="1"/>
            <a:r>
              <a:rPr lang="en-CA" sz="2400" dirty="0" smtClean="0"/>
              <a:t>Minor allele frequency &gt; 0.05</a:t>
            </a:r>
          </a:p>
          <a:p>
            <a:pPr marL="1588" indent="-1588" eaLnBrk="1" hangingPunct="1"/>
            <a:r>
              <a:rPr lang="en-CA" sz="2400" dirty="0" smtClean="0"/>
              <a:t>Minimum call rate &gt; 0.85</a:t>
            </a:r>
            <a:br>
              <a:rPr lang="en-CA" sz="2400" dirty="0" smtClean="0"/>
            </a:br>
            <a:endParaRPr lang="en-CA" sz="2400" b="1" u="sng" dirty="0" smtClean="0"/>
          </a:p>
        </p:txBody>
      </p:sp>
      <p:pic>
        <p:nvPicPr>
          <p:cNvPr id="3077" name="Picture 5" descr="Cropped hf.jpg"/>
          <p:cNvPicPr>
            <a:picLocks noChangeAspect="1"/>
          </p:cNvPicPr>
          <p:nvPr/>
        </p:nvPicPr>
        <p:blipFill rotWithShape="1">
          <a:blip r:embed="rId4"/>
          <a:srcRect t="14218"/>
          <a:stretch/>
        </p:blipFill>
        <p:spPr bwMode="auto">
          <a:xfrm>
            <a:off x="6480175" y="3840478"/>
            <a:ext cx="2555875" cy="2109424"/>
          </a:xfrm>
          <a:prstGeom prst="rect">
            <a:avLst/>
          </a:prstGeom>
          <a:noFill/>
          <a:ln w="9525">
            <a:noFill/>
            <a:miter lim="800000"/>
            <a:headEnd/>
            <a:tailEnd/>
          </a:ln>
        </p:spPr>
      </p:pic>
      <p:pic>
        <p:nvPicPr>
          <p:cNvPr id="6" name="Picture 5" descr="header.jpg"/>
          <p:cNvPicPr>
            <a:picLocks noChangeAspect="1"/>
          </p:cNvPicPr>
          <p:nvPr/>
        </p:nvPicPr>
        <p:blipFill>
          <a:blip r:embed="rId5"/>
          <a:stretch>
            <a:fillRect/>
          </a:stretch>
        </p:blipFill>
        <p:spPr>
          <a:xfrm>
            <a:off x="0" y="0"/>
            <a:ext cx="9144000" cy="647700"/>
          </a:xfrm>
          <a:prstGeom prst="rect">
            <a:avLst/>
          </a:prstGeom>
        </p:spPr>
      </p:pic>
      <p:cxnSp>
        <p:nvCxnSpPr>
          <p:cNvPr id="7" name="Straight Connector 6"/>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8" name="Picture 2"/>
          <p:cNvPicPr>
            <a:picLocks noChangeAspect="1" noChangeArrowheads="1"/>
          </p:cNvPicPr>
          <p:nvPr/>
        </p:nvPicPr>
        <p:blipFill>
          <a:blip r:embed="rId6"/>
          <a:srcRect/>
          <a:stretch>
            <a:fillRect/>
          </a:stretch>
        </p:blipFill>
        <p:spPr bwMode="auto">
          <a:xfrm>
            <a:off x="7645400" y="5880153"/>
            <a:ext cx="1134534" cy="691578"/>
          </a:xfrm>
          <a:prstGeom prst="rect">
            <a:avLst/>
          </a:prstGeom>
          <a:noFill/>
          <a:ln w="9525">
            <a:noFill/>
            <a:miter lim="800000"/>
            <a:headEnd/>
            <a:tailEnd/>
          </a:ln>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44472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457200" y="885914"/>
            <a:ext cx="8229600" cy="742861"/>
          </a:xfrm>
        </p:spPr>
        <p:txBody>
          <a:bodyPr>
            <a:noAutofit/>
          </a:bodyPr>
          <a:lstStyle/>
          <a:p>
            <a:pPr eaLnBrk="1" hangingPunct="1"/>
            <a:r>
              <a:rPr lang="en-CA" b="1" dirty="0" smtClean="0">
                <a:solidFill>
                  <a:srgbClr val="C00000"/>
                </a:solidFill>
              </a:rPr>
              <a:t>Genomic markers for AMIR</a:t>
            </a:r>
          </a:p>
        </p:txBody>
      </p:sp>
      <p:pic>
        <p:nvPicPr>
          <p:cNvPr id="4099" name="Picture 2" descr="C:\Users\Kathleen\Documents\PhD Immunogenetics\DNA\Data analysis Nov 2011\May 2012\Ricardo - new analysis\M Plot all snp.png"/>
          <p:cNvPicPr>
            <a:picLocks noGrp="1" noChangeAspect="1" noChangeArrowheads="1"/>
          </p:cNvPicPr>
          <p:nvPr>
            <p:ph idx="4294967295"/>
          </p:nvPr>
        </p:nvPicPr>
        <p:blipFill>
          <a:blip r:embed="rId3"/>
          <a:srcRect t="12926" r="4016"/>
          <a:stretch>
            <a:fillRect/>
          </a:stretch>
        </p:blipFill>
        <p:spPr>
          <a:xfrm>
            <a:off x="95250" y="1628775"/>
            <a:ext cx="8940800" cy="5040313"/>
          </a:xfrm>
        </p:spPr>
      </p:pic>
      <p:sp>
        <p:nvSpPr>
          <p:cNvPr id="5" name="Rectangle 4"/>
          <p:cNvSpPr/>
          <p:nvPr/>
        </p:nvSpPr>
        <p:spPr>
          <a:xfrm>
            <a:off x="7164388" y="1844675"/>
            <a:ext cx="287337" cy="4176713"/>
          </a:xfrm>
          <a:prstGeom prst="rect">
            <a:avLst/>
          </a:prstGeom>
          <a:noFill/>
          <a:ln w="317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pic>
        <p:nvPicPr>
          <p:cNvPr id="6" name="Picture 5" descr="header.jpg"/>
          <p:cNvPicPr>
            <a:picLocks noChangeAspect="1"/>
          </p:cNvPicPr>
          <p:nvPr/>
        </p:nvPicPr>
        <p:blipFill>
          <a:blip r:embed="rId4"/>
          <a:stretch>
            <a:fillRect/>
          </a:stretch>
        </p:blipFill>
        <p:spPr>
          <a:xfrm>
            <a:off x="0" y="0"/>
            <a:ext cx="9144000" cy="647700"/>
          </a:xfrm>
          <a:prstGeom prst="rect">
            <a:avLst/>
          </a:prstGeom>
        </p:spPr>
      </p:pic>
      <p:cxnSp>
        <p:nvCxnSpPr>
          <p:cNvPr id="7" name="Straight Connector 6"/>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8" name="Picture 2"/>
          <p:cNvPicPr>
            <a:picLocks noChangeAspect="1" noChangeArrowheads="1"/>
          </p:cNvPicPr>
          <p:nvPr/>
        </p:nvPicPr>
        <p:blipFill>
          <a:blip r:embed="rId5"/>
          <a:srcRect/>
          <a:stretch>
            <a:fillRect/>
          </a:stretch>
        </p:blipFill>
        <p:spPr bwMode="auto">
          <a:xfrm>
            <a:off x="7645400" y="5880153"/>
            <a:ext cx="1134534" cy="691578"/>
          </a:xfrm>
          <a:prstGeom prst="rect">
            <a:avLst/>
          </a:prstGeom>
          <a:noFill/>
          <a:ln w="9525">
            <a:noFill/>
            <a:miter lim="800000"/>
            <a:headEnd/>
            <a:tailEnd/>
          </a:ln>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33966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smtClean="0">
                <a:solidFill>
                  <a:srgbClr val="C00000"/>
                </a:solidFill>
              </a:rPr>
              <a:t>Genomics of Immunity+</a:t>
            </a:r>
            <a:endParaRPr lang="en-CA" b="1" dirty="0">
              <a:solidFill>
                <a:srgbClr val="C00000"/>
              </a:solidFill>
            </a:endParaRPr>
          </a:p>
        </p:txBody>
      </p:sp>
      <p:sp>
        <p:nvSpPr>
          <p:cNvPr id="3" name="Content Placeholder 2"/>
          <p:cNvSpPr>
            <a:spLocks noGrp="1"/>
          </p:cNvSpPr>
          <p:nvPr>
            <p:ph idx="1"/>
          </p:nvPr>
        </p:nvSpPr>
        <p:spPr/>
        <p:txBody>
          <a:bodyPr/>
          <a:lstStyle/>
          <a:p>
            <a:r>
              <a:rPr lang="en-CA" dirty="0" smtClean="0"/>
              <a:t>Chromosome 23 contains the Bovine Major Histocompatibility Complex (BoLA) which is responsible for acquired immunity in cattle</a:t>
            </a:r>
          </a:p>
          <a:p>
            <a:r>
              <a:rPr lang="en-CA" dirty="0" smtClean="0"/>
              <a:t>This confirms that HIR measurements are hitting the right target</a:t>
            </a:r>
          </a:p>
          <a:p>
            <a:r>
              <a:rPr lang="en-CA" dirty="0" smtClean="0"/>
              <a:t>More than 2,000 genes involved</a:t>
            </a:r>
          </a:p>
          <a:p>
            <a:r>
              <a:rPr lang="en-CA" dirty="0" smtClean="0"/>
              <a:t>Could lead to HIR genomics in future</a:t>
            </a:r>
          </a:p>
          <a:p>
            <a:endParaRPr lang="en-CA" dirty="0"/>
          </a:p>
        </p:txBody>
      </p:sp>
      <p:pic>
        <p:nvPicPr>
          <p:cNvPr id="4" name="Picture 3" descr="header.jpg"/>
          <p:cNvPicPr>
            <a:picLocks noChangeAspect="1"/>
          </p:cNvPicPr>
          <p:nvPr/>
        </p:nvPicPr>
        <p:blipFill>
          <a:blip r:embed="rId3"/>
          <a:stretch>
            <a:fillRect/>
          </a:stretch>
        </p:blipFill>
        <p:spPr>
          <a:xfrm>
            <a:off x="0" y="0"/>
            <a:ext cx="9144000" cy="647700"/>
          </a:xfrm>
          <a:prstGeom prst="rect">
            <a:avLst/>
          </a:prstGeom>
        </p:spPr>
      </p:pic>
      <p:cxnSp>
        <p:nvCxnSpPr>
          <p:cNvPr id="5" name="Straight Connector 4"/>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6" name="Picture 2"/>
          <p:cNvPicPr>
            <a:picLocks noChangeAspect="1" noChangeArrowheads="1"/>
          </p:cNvPicPr>
          <p:nvPr/>
        </p:nvPicPr>
        <p:blipFill>
          <a:blip r:embed="rId4"/>
          <a:srcRect/>
          <a:stretch>
            <a:fillRect/>
          </a:stretch>
        </p:blipFill>
        <p:spPr bwMode="auto">
          <a:xfrm>
            <a:off x="7645400" y="5880153"/>
            <a:ext cx="1134534" cy="691578"/>
          </a:xfrm>
          <a:prstGeom prst="rect">
            <a:avLst/>
          </a:prstGeom>
          <a:noFill/>
          <a:ln w="9525">
            <a:noFill/>
            <a:miter lim="800000"/>
            <a:headEnd/>
            <a:tailEnd/>
          </a:ln>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3905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243" name="Object 51"/>
          <p:cNvGraphicFramePr>
            <a:graphicFrameLocks noChangeAspect="1"/>
          </p:cNvGraphicFramePr>
          <p:nvPr/>
        </p:nvGraphicFramePr>
        <p:xfrm>
          <a:off x="1403350" y="1844675"/>
          <a:ext cx="6840538" cy="3724275"/>
        </p:xfrm>
        <a:graphic>
          <a:graphicData uri="http://schemas.openxmlformats.org/presentationml/2006/ole">
            <p:oleObj spid="_x0000_s10252" name="Chart" r:id="rId4" imgW="11379200" imgH="8293100" progId="Excel.Sheet.8">
              <p:embed/>
            </p:oleObj>
          </a:graphicData>
        </a:graphic>
      </p:graphicFrame>
      <p:sp>
        <p:nvSpPr>
          <p:cNvPr id="8244" name="Rectangle 7"/>
          <p:cNvSpPr>
            <a:spLocks noGrp="1" noChangeArrowheads="1"/>
          </p:cNvSpPr>
          <p:nvPr>
            <p:ph type="title"/>
          </p:nvPr>
        </p:nvSpPr>
        <p:spPr>
          <a:xfrm>
            <a:off x="625475" y="906463"/>
            <a:ext cx="8154988" cy="792162"/>
          </a:xfrm>
        </p:spPr>
        <p:txBody>
          <a:bodyPr/>
          <a:lstStyle/>
          <a:p>
            <a:r>
              <a:rPr lang="en-CA" sz="3600" b="1" dirty="0" smtClean="0">
                <a:latin typeface="Arial" charset="0"/>
                <a:cs typeface="Arial" charset="0"/>
              </a:rPr>
              <a:t>First Bulls Tested at Semex</a:t>
            </a:r>
          </a:p>
        </p:txBody>
      </p:sp>
      <p:sp>
        <p:nvSpPr>
          <p:cNvPr id="8245" name="Rectangle 10"/>
          <p:cNvSpPr>
            <a:spLocks noChangeArrowheads="1"/>
          </p:cNvSpPr>
          <p:nvPr/>
        </p:nvSpPr>
        <p:spPr bwMode="auto">
          <a:xfrm>
            <a:off x="654050" y="5451475"/>
            <a:ext cx="6294438" cy="7080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pPr marL="342900" indent="-342900">
              <a:lnSpc>
                <a:spcPct val="90000"/>
              </a:lnSpc>
              <a:spcBef>
                <a:spcPct val="20000"/>
              </a:spcBef>
              <a:buClr>
                <a:srgbClr val="4D4D4D"/>
              </a:buClr>
              <a:buFont typeface="Wingdings" pitchFamily="2" charset="2"/>
              <a:buNone/>
            </a:pPr>
            <a:r>
              <a:rPr lang="en-CA" sz="2000" b="1" dirty="0">
                <a:solidFill>
                  <a:srgbClr val="C00000"/>
                </a:solidFill>
                <a:latin typeface="Calibri" pitchFamily="34" charset="0"/>
              </a:rPr>
              <a:t>No adverse reactions and no cross-reactivity were found</a:t>
            </a:r>
          </a:p>
          <a:p>
            <a:pPr marL="342900" indent="-342900">
              <a:lnSpc>
                <a:spcPct val="90000"/>
              </a:lnSpc>
              <a:spcBef>
                <a:spcPct val="20000"/>
              </a:spcBef>
              <a:buClr>
                <a:srgbClr val="4D4D4D"/>
              </a:buClr>
              <a:buFont typeface="Wingdings" pitchFamily="2" charset="2"/>
              <a:buNone/>
            </a:pPr>
            <a:r>
              <a:rPr lang="en-CA" sz="2000" b="1" dirty="0">
                <a:solidFill>
                  <a:srgbClr val="C00000"/>
                </a:solidFill>
                <a:latin typeface="Calibri" pitchFamily="34" charset="0"/>
              </a:rPr>
              <a:t> before and after HIR testing protocol</a:t>
            </a:r>
          </a:p>
        </p:txBody>
      </p:sp>
      <p:sp>
        <p:nvSpPr>
          <p:cNvPr id="5" name="Oval 4"/>
          <p:cNvSpPr/>
          <p:nvPr/>
        </p:nvSpPr>
        <p:spPr>
          <a:xfrm>
            <a:off x="3189288" y="2073275"/>
            <a:ext cx="334962" cy="24257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6" name="Oval 5"/>
          <p:cNvSpPr/>
          <p:nvPr/>
        </p:nvSpPr>
        <p:spPr>
          <a:xfrm>
            <a:off x="4859338" y="3789363"/>
            <a:ext cx="360362" cy="71913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7" name="Oval 6"/>
          <p:cNvSpPr/>
          <p:nvPr/>
        </p:nvSpPr>
        <p:spPr>
          <a:xfrm>
            <a:off x="6588125" y="3941763"/>
            <a:ext cx="360363" cy="719137"/>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p>
        </p:txBody>
      </p:sp>
      <p:sp>
        <p:nvSpPr>
          <p:cNvPr id="8" name="Oval 7"/>
          <p:cNvSpPr/>
          <p:nvPr/>
        </p:nvSpPr>
        <p:spPr>
          <a:xfrm>
            <a:off x="2513013" y="2058988"/>
            <a:ext cx="358775" cy="2425700"/>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dirty="0">
              <a:ln>
                <a:solidFill>
                  <a:srgbClr val="7030A0"/>
                </a:solidFill>
              </a:ln>
              <a:solidFill>
                <a:srgbClr val="562B95"/>
              </a:solidFill>
            </a:endParaRPr>
          </a:p>
        </p:txBody>
      </p:sp>
      <p:pic>
        <p:nvPicPr>
          <p:cNvPr id="8250" name="Picture 8" descr="header.jp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0" y="0"/>
            <a:ext cx="9144000" cy="6477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cxnSp>
        <p:nvCxnSpPr>
          <p:cNvPr id="10" name="Straight Connector 9"/>
          <p:cNvCxnSpPr/>
          <p:nvPr/>
        </p:nvCxnSpPr>
        <p:spPr>
          <a:xfrm>
            <a:off x="0" y="6554788"/>
            <a:ext cx="7450138" cy="1587"/>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8252" name="Picture 2"/>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45400" y="5880100"/>
            <a:ext cx="1135063" cy="692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2142785"/>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2" name="Picture 2" descr="C:\Users\Owner\Documents\Mallard Lab\Figures\Normal Distribution.jpg"/>
          <p:cNvPicPr>
            <a:picLocks noChangeAspect="1" noChangeArrowheads="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8696" r="8401" b="24270"/>
          <a:stretch/>
        </p:blipFill>
        <p:spPr bwMode="auto">
          <a:xfrm>
            <a:off x="702648" y="2059806"/>
            <a:ext cx="7739907" cy="421586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0483" name="Title 3"/>
          <p:cNvSpPr>
            <a:spLocks noGrp="1"/>
          </p:cNvSpPr>
          <p:nvPr>
            <p:ph type="title" idx="4294967295"/>
          </p:nvPr>
        </p:nvSpPr>
        <p:spPr>
          <a:xfrm>
            <a:off x="601663" y="836712"/>
            <a:ext cx="7931150" cy="792163"/>
          </a:xfrm>
          <a:prstGeom prst="rect">
            <a:avLst/>
          </a:prstGeom>
        </p:spPr>
        <p:txBody>
          <a:bodyPr/>
          <a:lstStyle/>
          <a:p>
            <a:pPr algn="l"/>
            <a:r>
              <a:rPr lang="en-US" sz="4000" b="1" dirty="0" smtClean="0">
                <a:solidFill>
                  <a:schemeClr val="bg2">
                    <a:lumMod val="10000"/>
                  </a:schemeClr>
                </a:solidFill>
                <a:latin typeface="Arial" pitchFamily="34" charset="0"/>
                <a:cs typeface="Arial" pitchFamily="34" charset="0"/>
              </a:rPr>
              <a:t>Immune Response Distribution</a:t>
            </a:r>
            <a:endParaRPr lang="en-CA" sz="4000" b="1" dirty="0" smtClean="0">
              <a:solidFill>
                <a:schemeClr val="bg2">
                  <a:lumMod val="10000"/>
                </a:schemeClr>
              </a:solidFill>
              <a:latin typeface="Arial" pitchFamily="34" charset="0"/>
              <a:cs typeface="Arial" pitchFamily="34" charset="0"/>
            </a:endParaRPr>
          </a:p>
        </p:txBody>
      </p:sp>
      <p:pic>
        <p:nvPicPr>
          <p:cNvPr id="4" name="Picture 3" descr="header.jpg"/>
          <p:cNvPicPr>
            <a:picLocks noChangeAspect="1"/>
          </p:cNvPicPr>
          <p:nvPr/>
        </p:nvPicPr>
        <p:blipFill>
          <a:blip r:embed="rId4"/>
          <a:stretch>
            <a:fillRect/>
          </a:stretch>
        </p:blipFill>
        <p:spPr>
          <a:xfrm>
            <a:off x="0" y="0"/>
            <a:ext cx="9144000" cy="647700"/>
          </a:xfrm>
          <a:prstGeom prst="rect">
            <a:avLst/>
          </a:prstGeom>
        </p:spPr>
      </p:pic>
      <p:cxnSp>
        <p:nvCxnSpPr>
          <p:cNvPr id="5" name="Straight Connector 4"/>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6" name="Picture 2"/>
          <p:cNvPicPr>
            <a:picLocks noChangeAspect="1" noChangeArrowheads="1"/>
          </p:cNvPicPr>
          <p:nvPr/>
        </p:nvPicPr>
        <p:blipFill>
          <a:blip r:embed="rId5"/>
          <a:srcRect/>
          <a:stretch>
            <a:fillRect/>
          </a:stretch>
        </p:blipFill>
        <p:spPr bwMode="auto">
          <a:xfrm>
            <a:off x="7645400" y="5880153"/>
            <a:ext cx="1134534" cy="691578"/>
          </a:xfrm>
          <a:prstGeom prst="rect">
            <a:avLst/>
          </a:prstGeom>
          <a:noFill/>
          <a:ln w="9525">
            <a:noFill/>
            <a:miter lim="800000"/>
            <a:headEnd/>
            <a:tailEnd/>
          </a:ln>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8293221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0089"/>
            <a:ext cx="8229600" cy="1175994"/>
          </a:xfrm>
        </p:spPr>
        <p:txBody>
          <a:bodyPr>
            <a:normAutofit fontScale="90000"/>
          </a:bodyPr>
          <a:lstStyle/>
          <a:p>
            <a:r>
              <a:rPr lang="en-CA" sz="5300" b="1" dirty="0" smtClean="0"/>
              <a:t>Immunity+ Bulls </a:t>
            </a:r>
            <a:br>
              <a:rPr lang="en-CA" sz="5300" b="1" dirty="0" smtClean="0"/>
            </a:br>
            <a:r>
              <a:rPr lang="en-CA" sz="3100" dirty="0" smtClean="0"/>
              <a:t>(9 Proven + 32 Genomax)</a:t>
            </a:r>
            <a:endParaRPr lang="en-CA" sz="31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2683443324"/>
              </p:ext>
            </p:extLst>
          </p:nvPr>
        </p:nvGraphicFramePr>
        <p:xfrm>
          <a:off x="457200" y="1891651"/>
          <a:ext cx="8229600" cy="4244676"/>
        </p:xfrm>
        <a:graphic>
          <a:graphicData uri="http://schemas.openxmlformats.org/drawingml/2006/table">
            <a:tbl>
              <a:tblPr firstRow="1" bandRow="1">
                <a:tableStyleId>{21E4AEA4-8DFA-4A89-87EB-49C32662AFE0}</a:tableStyleId>
              </a:tblPr>
              <a:tblGrid>
                <a:gridCol w="3086100"/>
                <a:gridCol w="2400300"/>
                <a:gridCol w="2743200"/>
              </a:tblGrid>
              <a:tr h="1127849">
                <a:tc>
                  <a:txBody>
                    <a:bodyPr/>
                    <a:lstStyle/>
                    <a:p>
                      <a:r>
                        <a:rPr lang="en-CA" sz="2400" dirty="0" smtClean="0"/>
                        <a:t>Sire Proof</a:t>
                      </a:r>
                      <a:endParaRPr lang="en-CA" sz="2400" dirty="0"/>
                    </a:p>
                  </a:txBody>
                  <a:tcPr anchor="b">
                    <a:solidFill>
                      <a:srgbClr val="00B08E"/>
                    </a:solidFill>
                  </a:tcPr>
                </a:tc>
                <a:tc>
                  <a:txBody>
                    <a:bodyPr/>
                    <a:lstStyle/>
                    <a:p>
                      <a:pPr algn="ctr"/>
                      <a:r>
                        <a:rPr lang="en-CA" sz="2400" b="1" dirty="0" smtClean="0"/>
                        <a:t>Average</a:t>
                      </a:r>
                      <a:r>
                        <a:rPr lang="en-CA" sz="2400" b="1" baseline="0" dirty="0" smtClean="0"/>
                        <a:t> - Immunity+ Bulls</a:t>
                      </a:r>
                      <a:endParaRPr lang="en-CA" sz="2400" b="1" dirty="0"/>
                    </a:p>
                  </a:txBody>
                  <a:tcPr anchor="b">
                    <a:solidFill>
                      <a:srgbClr val="00B08E"/>
                    </a:solidFill>
                  </a:tcPr>
                </a:tc>
                <a:tc>
                  <a:txBody>
                    <a:bodyPr/>
                    <a:lstStyle/>
                    <a:p>
                      <a:pPr algn="ctr"/>
                      <a:r>
                        <a:rPr lang="en-CA" sz="2400" dirty="0" smtClean="0"/>
                        <a:t>Advantage Over Tested</a:t>
                      </a:r>
                      <a:r>
                        <a:rPr lang="en-CA" sz="2400" baseline="0" dirty="0" smtClean="0"/>
                        <a:t> Non-Immunity+ Bulls</a:t>
                      </a:r>
                      <a:endParaRPr lang="en-CA" sz="2400" dirty="0"/>
                    </a:p>
                  </a:txBody>
                  <a:tcPr anchor="b">
                    <a:solidFill>
                      <a:srgbClr val="00B08E"/>
                    </a:solidFill>
                  </a:tcPr>
                </a:tc>
              </a:tr>
              <a:tr h="509326">
                <a:tc>
                  <a:txBody>
                    <a:bodyPr/>
                    <a:lstStyle/>
                    <a:p>
                      <a:r>
                        <a:rPr lang="en-CA" sz="2400" dirty="0" smtClean="0"/>
                        <a:t>TPI</a:t>
                      </a:r>
                      <a:endParaRPr lang="en-CA" sz="2400" dirty="0"/>
                    </a:p>
                  </a:txBody>
                  <a:tcPr>
                    <a:solidFill>
                      <a:schemeClr val="bg1"/>
                    </a:solidFill>
                  </a:tcPr>
                </a:tc>
                <a:tc>
                  <a:txBody>
                    <a:bodyPr/>
                    <a:lstStyle/>
                    <a:p>
                      <a:pPr algn="ctr"/>
                      <a:r>
                        <a:rPr lang="en-CA" sz="2400" b="1" dirty="0" smtClean="0"/>
                        <a:t>2106</a:t>
                      </a:r>
                      <a:endParaRPr lang="en-CA" sz="2400" b="1" dirty="0"/>
                    </a:p>
                  </a:txBody>
                  <a:tcPr>
                    <a:solidFill>
                      <a:schemeClr val="bg1"/>
                    </a:solidFill>
                  </a:tcPr>
                </a:tc>
                <a:tc>
                  <a:txBody>
                    <a:bodyPr/>
                    <a:lstStyle/>
                    <a:p>
                      <a:pPr algn="ctr"/>
                      <a:r>
                        <a:rPr lang="en-CA" sz="2400" dirty="0" smtClean="0"/>
                        <a:t>+80</a:t>
                      </a:r>
                      <a:endParaRPr lang="en-CA" sz="2400" dirty="0"/>
                    </a:p>
                  </a:txBody>
                  <a:tcPr>
                    <a:solidFill>
                      <a:schemeClr val="bg1"/>
                    </a:solidFill>
                  </a:tcPr>
                </a:tc>
              </a:tr>
              <a:tr h="509326">
                <a:tc>
                  <a:txBody>
                    <a:bodyPr/>
                    <a:lstStyle/>
                    <a:p>
                      <a:r>
                        <a:rPr lang="en-CA" sz="2400" dirty="0" smtClean="0"/>
                        <a:t>Net Merit</a:t>
                      </a:r>
                      <a:endParaRPr lang="en-CA" sz="2400" dirty="0"/>
                    </a:p>
                  </a:txBody>
                  <a:tcPr>
                    <a:solidFill>
                      <a:schemeClr val="bg1"/>
                    </a:solidFill>
                  </a:tcPr>
                </a:tc>
                <a:tc>
                  <a:txBody>
                    <a:bodyPr/>
                    <a:lstStyle/>
                    <a:p>
                      <a:pPr algn="ctr"/>
                      <a:r>
                        <a:rPr lang="en-CA" sz="2400" b="1" dirty="0" smtClean="0"/>
                        <a:t>$564</a:t>
                      </a:r>
                      <a:endParaRPr lang="en-CA" sz="2400" b="1" dirty="0"/>
                    </a:p>
                  </a:txBody>
                  <a:tcPr>
                    <a:solidFill>
                      <a:schemeClr val="bg1"/>
                    </a:solidFill>
                  </a:tcPr>
                </a:tc>
                <a:tc>
                  <a:txBody>
                    <a:bodyPr/>
                    <a:lstStyle/>
                    <a:p>
                      <a:pPr algn="ctr"/>
                      <a:r>
                        <a:rPr lang="en-CA" sz="2400" dirty="0" smtClean="0"/>
                        <a:t>+$91</a:t>
                      </a:r>
                      <a:endParaRPr lang="en-CA" sz="2400" dirty="0"/>
                    </a:p>
                  </a:txBody>
                  <a:tcPr>
                    <a:solidFill>
                      <a:schemeClr val="bg1"/>
                    </a:solidFill>
                  </a:tcPr>
                </a:tc>
              </a:tr>
              <a:tr h="509326">
                <a:tc>
                  <a:txBody>
                    <a:bodyPr/>
                    <a:lstStyle/>
                    <a:p>
                      <a:r>
                        <a:rPr lang="en-CA" sz="2400" dirty="0" smtClean="0"/>
                        <a:t>Productive Life</a:t>
                      </a:r>
                      <a:endParaRPr lang="en-CA" sz="2400" dirty="0"/>
                    </a:p>
                  </a:txBody>
                  <a:tcPr>
                    <a:solidFill>
                      <a:schemeClr val="bg1"/>
                    </a:solidFill>
                  </a:tcPr>
                </a:tc>
                <a:tc>
                  <a:txBody>
                    <a:bodyPr/>
                    <a:lstStyle/>
                    <a:p>
                      <a:pPr algn="ctr"/>
                      <a:r>
                        <a:rPr lang="en-CA" sz="2400" b="1" dirty="0" smtClean="0"/>
                        <a:t>4.8</a:t>
                      </a:r>
                      <a:endParaRPr lang="en-CA" sz="2400" b="1" dirty="0"/>
                    </a:p>
                  </a:txBody>
                  <a:tcPr>
                    <a:solidFill>
                      <a:schemeClr val="bg1"/>
                    </a:solidFill>
                  </a:tcPr>
                </a:tc>
                <a:tc>
                  <a:txBody>
                    <a:bodyPr/>
                    <a:lstStyle/>
                    <a:p>
                      <a:pPr algn="ctr"/>
                      <a:r>
                        <a:rPr lang="en-CA" sz="2400" dirty="0" smtClean="0"/>
                        <a:t>+0.8</a:t>
                      </a:r>
                      <a:endParaRPr lang="en-CA" sz="2400" dirty="0"/>
                    </a:p>
                  </a:txBody>
                  <a:tcPr>
                    <a:solidFill>
                      <a:schemeClr val="bg1"/>
                    </a:solidFill>
                  </a:tcPr>
                </a:tc>
              </a:tr>
              <a:tr h="509326">
                <a:tc>
                  <a:txBody>
                    <a:bodyPr/>
                    <a:lstStyle/>
                    <a:p>
                      <a:r>
                        <a:rPr lang="en-CA" sz="2400" dirty="0" smtClean="0"/>
                        <a:t>SCS</a:t>
                      </a:r>
                      <a:endParaRPr lang="en-CA" sz="2400" dirty="0"/>
                    </a:p>
                  </a:txBody>
                  <a:tcPr>
                    <a:solidFill>
                      <a:schemeClr val="bg1"/>
                    </a:solidFill>
                  </a:tcPr>
                </a:tc>
                <a:tc>
                  <a:txBody>
                    <a:bodyPr/>
                    <a:lstStyle/>
                    <a:p>
                      <a:pPr algn="ctr"/>
                      <a:r>
                        <a:rPr lang="en-CA" sz="2400" b="1" dirty="0" smtClean="0"/>
                        <a:t>2.76</a:t>
                      </a:r>
                      <a:endParaRPr lang="en-CA" sz="2400" b="1" dirty="0"/>
                    </a:p>
                  </a:txBody>
                  <a:tcPr>
                    <a:solidFill>
                      <a:schemeClr val="bg1"/>
                    </a:solidFill>
                  </a:tcPr>
                </a:tc>
                <a:tc>
                  <a:txBody>
                    <a:bodyPr/>
                    <a:lstStyle/>
                    <a:p>
                      <a:pPr algn="ctr"/>
                      <a:r>
                        <a:rPr lang="en-CA" sz="2400" dirty="0" smtClean="0"/>
                        <a:t>-0.06 (favourable)</a:t>
                      </a:r>
                      <a:endParaRPr lang="en-CA" sz="2400" dirty="0"/>
                    </a:p>
                  </a:txBody>
                  <a:tcPr>
                    <a:solidFill>
                      <a:schemeClr val="bg1"/>
                    </a:solidFill>
                  </a:tcPr>
                </a:tc>
              </a:tr>
              <a:tr h="509326">
                <a:tc>
                  <a:txBody>
                    <a:bodyPr/>
                    <a:lstStyle/>
                    <a:p>
                      <a:r>
                        <a:rPr lang="en-CA" sz="2400" kern="1200" dirty="0" smtClean="0">
                          <a:effectLst/>
                        </a:rPr>
                        <a:t>DPR</a:t>
                      </a:r>
                      <a:endParaRPr lang="en-CA" sz="2400" dirty="0"/>
                    </a:p>
                  </a:txBody>
                  <a:tcPr>
                    <a:solidFill>
                      <a:schemeClr val="bg1"/>
                    </a:solidFill>
                  </a:tcPr>
                </a:tc>
                <a:tc>
                  <a:txBody>
                    <a:bodyPr/>
                    <a:lstStyle/>
                    <a:p>
                      <a:pPr algn="ctr"/>
                      <a:r>
                        <a:rPr lang="en-CA" sz="2400" b="1" dirty="0" smtClean="0"/>
                        <a:t>+0.3</a:t>
                      </a:r>
                      <a:endParaRPr lang="en-CA" sz="2400" b="1" dirty="0"/>
                    </a:p>
                  </a:txBody>
                  <a:tcPr>
                    <a:solidFill>
                      <a:schemeClr val="bg1"/>
                    </a:solidFill>
                  </a:tcPr>
                </a:tc>
                <a:tc>
                  <a:txBody>
                    <a:bodyPr/>
                    <a:lstStyle/>
                    <a:p>
                      <a:pPr algn="ctr"/>
                      <a:r>
                        <a:rPr lang="en-CA" sz="2400" dirty="0" smtClean="0"/>
                        <a:t>+0.5</a:t>
                      </a:r>
                      <a:endParaRPr lang="en-CA" sz="2400" dirty="0"/>
                    </a:p>
                  </a:txBody>
                  <a:tcPr>
                    <a:solidFill>
                      <a:schemeClr val="bg1"/>
                    </a:solidFill>
                  </a:tcPr>
                </a:tc>
              </a:tr>
              <a:tr h="5093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sz="2400" kern="1200" dirty="0" smtClean="0">
                          <a:effectLst/>
                        </a:rPr>
                        <a:t>Daughter Calving Ease</a:t>
                      </a:r>
                      <a:endParaRPr lang="en-CA" sz="2400" dirty="0"/>
                    </a:p>
                  </a:txBody>
                  <a:tcPr>
                    <a:solidFill>
                      <a:schemeClr val="bg1"/>
                    </a:solidFill>
                  </a:tcPr>
                </a:tc>
                <a:tc>
                  <a:txBody>
                    <a:bodyPr/>
                    <a:lstStyle/>
                    <a:p>
                      <a:pPr algn="ctr"/>
                      <a:r>
                        <a:rPr lang="en-CA" sz="2400" b="1" dirty="0" smtClean="0"/>
                        <a:t>6.5</a:t>
                      </a:r>
                      <a:endParaRPr lang="en-CA" sz="2400" b="1" dirty="0"/>
                    </a:p>
                  </a:txBody>
                  <a:tcPr>
                    <a:solidFill>
                      <a:schemeClr val="bg1"/>
                    </a:solidFill>
                  </a:tcPr>
                </a:tc>
                <a:tc>
                  <a:txBody>
                    <a:bodyPr/>
                    <a:lstStyle/>
                    <a:p>
                      <a:pPr algn="ctr"/>
                      <a:r>
                        <a:rPr lang="en-CA" sz="2400" dirty="0" smtClean="0"/>
                        <a:t>-0.2 (favourable)</a:t>
                      </a:r>
                      <a:endParaRPr lang="en-CA" sz="2400" dirty="0"/>
                    </a:p>
                  </a:txBody>
                  <a:tcPr>
                    <a:solidFill>
                      <a:schemeClr val="bg1"/>
                    </a:solidFill>
                  </a:tcPr>
                </a:tc>
              </a:tr>
            </a:tbl>
          </a:graphicData>
        </a:graphic>
      </p:graphicFrame>
      <p:pic>
        <p:nvPicPr>
          <p:cNvPr id="5" name="Picture 4" descr="header.jpg"/>
          <p:cNvPicPr>
            <a:picLocks noChangeAspect="1"/>
          </p:cNvPicPr>
          <p:nvPr/>
        </p:nvPicPr>
        <p:blipFill>
          <a:blip r:embed="rId3"/>
          <a:stretch>
            <a:fillRect/>
          </a:stretch>
        </p:blipFill>
        <p:spPr>
          <a:xfrm>
            <a:off x="0" y="0"/>
            <a:ext cx="9144000" cy="647700"/>
          </a:xfrm>
          <a:prstGeom prst="rect">
            <a:avLst/>
          </a:prstGeom>
        </p:spPr>
      </p:pic>
      <p:cxnSp>
        <p:nvCxnSpPr>
          <p:cNvPr id="6" name="Straight Connector 5"/>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7" name="Picture 2"/>
          <p:cNvPicPr>
            <a:picLocks noChangeAspect="1" noChangeArrowheads="1"/>
          </p:cNvPicPr>
          <p:nvPr/>
        </p:nvPicPr>
        <p:blipFill>
          <a:blip r:embed="rId4"/>
          <a:srcRect/>
          <a:stretch>
            <a:fillRect/>
          </a:stretch>
        </p:blipFill>
        <p:spPr bwMode="auto">
          <a:xfrm>
            <a:off x="7645400" y="5880153"/>
            <a:ext cx="1134534" cy="691578"/>
          </a:xfrm>
          <a:prstGeom prst="rect">
            <a:avLst/>
          </a:prstGeom>
          <a:noFill/>
          <a:ln w="9525">
            <a:noFill/>
            <a:miter lim="800000"/>
            <a:headEnd/>
            <a:tailEnd/>
          </a:ln>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09354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7" name="Straight Connector 6"/>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8" name="Picture 2"/>
          <p:cNvPicPr>
            <a:picLocks noChangeAspect="1" noChangeArrowheads="1"/>
          </p:cNvPicPr>
          <p:nvPr/>
        </p:nvPicPr>
        <p:blipFill>
          <a:blip r:embed="rId3"/>
          <a:srcRect/>
          <a:stretch>
            <a:fillRect/>
          </a:stretch>
        </p:blipFill>
        <p:spPr bwMode="auto">
          <a:xfrm>
            <a:off x="7645400" y="5880153"/>
            <a:ext cx="1134534" cy="691578"/>
          </a:xfrm>
          <a:prstGeom prst="rect">
            <a:avLst/>
          </a:prstGeom>
          <a:noFill/>
          <a:ln w="9525">
            <a:noFill/>
            <a:miter lim="800000"/>
            <a:headEnd/>
            <a:tailEnd/>
          </a:ln>
          <a:effectLst/>
        </p:spPr>
      </p:pic>
      <p:pic>
        <p:nvPicPr>
          <p:cNvPr id="9" name="Picture 8" descr="header.jpg"/>
          <p:cNvPicPr>
            <a:picLocks noChangeAspect="1"/>
          </p:cNvPicPr>
          <p:nvPr/>
        </p:nvPicPr>
        <p:blipFill>
          <a:blip r:embed="rId4"/>
          <a:stretch>
            <a:fillRect/>
          </a:stretch>
        </p:blipFill>
        <p:spPr>
          <a:xfrm>
            <a:off x="0" y="0"/>
            <a:ext cx="9144000" cy="647700"/>
          </a:xfrm>
          <a:prstGeom prst="rect">
            <a:avLst/>
          </a:prstGeom>
        </p:spPr>
      </p:pic>
      <p:pic>
        <p:nvPicPr>
          <p:cNvPr id="13" name="Picture 12" descr="johnmoney.jpg"/>
          <p:cNvPicPr>
            <a:picLocks noChangeAspect="1"/>
          </p:cNvPicPr>
          <p:nvPr/>
        </p:nvPicPr>
        <p:blipFill>
          <a:blip r:embed="rId5"/>
          <a:stretch>
            <a:fillRect/>
          </a:stretch>
        </p:blipFill>
        <p:spPr>
          <a:xfrm>
            <a:off x="1981199" y="1034555"/>
            <a:ext cx="5181602" cy="478889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164912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Picture 8" descr="Immunity+logo.jpg"/>
          <p:cNvPicPr>
            <a:picLocks noChangeAspect="1"/>
          </p:cNvPicPr>
          <p:nvPr/>
        </p:nvPicPr>
        <p:blipFill>
          <a:blip r:embed="rId3"/>
          <a:stretch>
            <a:fillRect/>
          </a:stretch>
        </p:blipFill>
        <p:spPr>
          <a:xfrm>
            <a:off x="299375" y="1043989"/>
            <a:ext cx="5773020" cy="1680912"/>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291"/>
          <a:stretch/>
        </p:blipFill>
        <p:spPr>
          <a:xfrm>
            <a:off x="5711249" y="1786368"/>
            <a:ext cx="3403566" cy="4362845"/>
          </a:xfrm>
          <a:prstGeom prst="rect">
            <a:avLst/>
          </a:prstGeom>
        </p:spPr>
      </p:pic>
      <p:sp>
        <p:nvSpPr>
          <p:cNvPr id="2" name="TextBox 1"/>
          <p:cNvSpPr txBox="1"/>
          <p:nvPr/>
        </p:nvSpPr>
        <p:spPr>
          <a:xfrm>
            <a:off x="615905" y="3240259"/>
            <a:ext cx="5411873" cy="523220"/>
          </a:xfrm>
          <a:prstGeom prst="rect">
            <a:avLst/>
          </a:prstGeom>
          <a:noFill/>
        </p:spPr>
        <p:txBody>
          <a:bodyPr wrap="square" rtlCol="0">
            <a:spAutoFit/>
          </a:bodyPr>
          <a:lstStyle/>
          <a:p>
            <a:r>
              <a:rPr lang="en-CA" sz="2800" b="1" dirty="0" smtClean="0"/>
              <a:t>Released on December 4, 2012</a:t>
            </a:r>
            <a:endParaRPr lang="en-CA" sz="2800" b="1" dirty="0"/>
          </a:p>
        </p:txBody>
      </p:sp>
      <p:pic>
        <p:nvPicPr>
          <p:cNvPr id="5" name="Picture 4" descr="header.jpg"/>
          <p:cNvPicPr>
            <a:picLocks noChangeAspect="1"/>
          </p:cNvPicPr>
          <p:nvPr/>
        </p:nvPicPr>
        <p:blipFill>
          <a:blip r:embed="rId5"/>
          <a:stretch>
            <a:fillRect/>
          </a:stretch>
        </p:blipFill>
        <p:spPr>
          <a:xfrm>
            <a:off x="0" y="0"/>
            <a:ext cx="9144000" cy="647700"/>
          </a:xfrm>
          <a:prstGeom prst="rect">
            <a:avLst/>
          </a:prstGeom>
        </p:spPr>
      </p:pic>
      <p:cxnSp>
        <p:nvCxnSpPr>
          <p:cNvPr id="7" name="Straight Connector 6"/>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8" name="Picture 2"/>
          <p:cNvPicPr>
            <a:picLocks noChangeAspect="1" noChangeArrowheads="1"/>
          </p:cNvPicPr>
          <p:nvPr/>
        </p:nvPicPr>
        <p:blipFill>
          <a:blip r:embed="rId6"/>
          <a:srcRect/>
          <a:stretch>
            <a:fillRect/>
          </a:stretch>
        </p:blipFill>
        <p:spPr bwMode="auto">
          <a:xfrm>
            <a:off x="7645400" y="5880153"/>
            <a:ext cx="1134534" cy="691578"/>
          </a:xfrm>
          <a:prstGeom prst="rect">
            <a:avLst/>
          </a:prstGeom>
          <a:noFill/>
          <a:ln w="9525">
            <a:noFill/>
            <a:miter lim="800000"/>
            <a:headEnd/>
            <a:tailEnd/>
          </a:ln>
          <a:effectLst/>
        </p:spPr>
      </p:pic>
      <p:sp>
        <p:nvSpPr>
          <p:cNvPr id="10" name="TextBox 9"/>
          <p:cNvSpPr txBox="1"/>
          <p:nvPr/>
        </p:nvSpPr>
        <p:spPr>
          <a:xfrm>
            <a:off x="434031" y="4697736"/>
            <a:ext cx="6031089" cy="1384995"/>
          </a:xfrm>
          <a:prstGeom prst="rect">
            <a:avLst/>
          </a:prstGeom>
          <a:noFill/>
        </p:spPr>
        <p:txBody>
          <a:bodyPr wrap="square" rtlCol="0">
            <a:spAutoFit/>
          </a:bodyPr>
          <a:lstStyle/>
          <a:p>
            <a:r>
              <a:rPr lang="en-CA" sz="2800" b="1" dirty="0" smtClean="0"/>
              <a:t>Contact us at:</a:t>
            </a:r>
          </a:p>
          <a:p>
            <a:r>
              <a:rPr lang="en-CA" sz="2800" b="1" dirty="0" smtClean="0">
                <a:hlinkClick r:id="rId7"/>
              </a:rPr>
              <a:t>Immunity@semex.com</a:t>
            </a:r>
            <a:endParaRPr lang="en-CA" sz="2800" b="1" dirty="0" smtClean="0"/>
          </a:p>
          <a:p>
            <a:endParaRPr lang="en-CA" sz="2800" b="1"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71736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0" y="1"/>
            <a:ext cx="4037432" cy="1794932"/>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Rectangle 5"/>
          <p:cNvSpPr/>
          <p:nvPr/>
        </p:nvSpPr>
        <p:spPr>
          <a:xfrm>
            <a:off x="3962400" y="1"/>
            <a:ext cx="5181600" cy="1794932"/>
          </a:xfrm>
          <a:prstGeom prst="rect">
            <a:avLst/>
          </a:prstGeom>
          <a:solidFill>
            <a:srgbClr val="B8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0" y="499533"/>
            <a:ext cx="9144000" cy="769441"/>
          </a:xfrm>
          <a:prstGeom prst="rect">
            <a:avLst/>
          </a:prstGeom>
        </p:spPr>
        <p:txBody>
          <a:bodyPr wrap="square">
            <a:spAutoFit/>
          </a:bodyPr>
          <a:lstStyle/>
          <a:p>
            <a:pPr algn="ctr" defTabSz="801688"/>
            <a:endParaRPr lang="en-US" sz="4400" b="1" dirty="0" smtClean="0">
              <a:solidFill>
                <a:schemeClr val="bg1"/>
              </a:solidFill>
              <a:latin typeface="Arial"/>
              <a:cs typeface="Arial"/>
            </a:endParaRPr>
          </a:p>
        </p:txBody>
      </p:sp>
      <p:pic>
        <p:nvPicPr>
          <p:cNvPr id="14" name="Picture 13" descr="GFLsemex.bmp"/>
          <p:cNvPicPr>
            <a:picLocks noChangeAspect="1"/>
          </p:cNvPicPr>
          <p:nvPr/>
        </p:nvPicPr>
        <p:blipFill rotWithShape="1">
          <a:blip r:embed="rId2"/>
          <a:srcRect/>
          <a:stretch/>
        </p:blipFill>
        <p:spPr>
          <a:xfrm>
            <a:off x="1913786" y="1803636"/>
            <a:ext cx="5207101" cy="3566865"/>
          </a:xfrm>
          <a:prstGeom prst="rect">
            <a:avLst/>
          </a:prstGeom>
        </p:spPr>
      </p:pic>
      <p:pic>
        <p:nvPicPr>
          <p:cNvPr id="7" name="Picture 6" descr="3cows.jpg"/>
          <p:cNvPicPr>
            <a:picLocks noChangeAspect="1"/>
          </p:cNvPicPr>
          <p:nvPr/>
        </p:nvPicPr>
        <p:blipFill>
          <a:blip r:embed="rId3"/>
          <a:stretch>
            <a:fillRect/>
          </a:stretch>
        </p:blipFill>
        <p:spPr>
          <a:xfrm>
            <a:off x="3109885" y="5465591"/>
            <a:ext cx="3006100" cy="122751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98014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4914"/>
            <a:ext cx="8229600" cy="1175994"/>
          </a:xfrm>
        </p:spPr>
        <p:txBody>
          <a:bodyPr>
            <a:normAutofit/>
          </a:bodyPr>
          <a:lstStyle/>
          <a:p>
            <a:r>
              <a:rPr lang="en-CA" sz="4800" b="1" dirty="0" smtClean="0"/>
              <a:t>What if…</a:t>
            </a:r>
            <a:endParaRPr lang="en-CA" sz="4800" b="1" dirty="0"/>
          </a:p>
        </p:txBody>
      </p:sp>
      <p:sp>
        <p:nvSpPr>
          <p:cNvPr id="3" name="Content Placeholder 2"/>
          <p:cNvSpPr>
            <a:spLocks noGrp="1"/>
          </p:cNvSpPr>
          <p:nvPr>
            <p:ph idx="1"/>
          </p:nvPr>
        </p:nvSpPr>
        <p:spPr>
          <a:xfrm>
            <a:off x="457200" y="2240459"/>
            <a:ext cx="8229600" cy="3931302"/>
          </a:xfrm>
        </p:spPr>
        <p:txBody>
          <a:bodyPr>
            <a:normAutofit/>
          </a:bodyPr>
          <a:lstStyle/>
          <a:p>
            <a:r>
              <a:rPr lang="en-US" sz="3600" dirty="0"/>
              <a:t>What if there was a way to genetically enhance disease resistance through improved overall immune response</a:t>
            </a:r>
            <a:endParaRPr lang="en-CA" sz="3600" dirty="0" smtClean="0"/>
          </a:p>
          <a:p>
            <a:pPr>
              <a:spcBef>
                <a:spcPts val="2400"/>
              </a:spcBef>
            </a:pPr>
            <a:r>
              <a:rPr lang="en-CA" sz="3600" dirty="0" smtClean="0"/>
              <a:t>We could actually reduce the incidence of disease with each generation</a:t>
            </a:r>
          </a:p>
          <a:p>
            <a:pPr marL="0" indent="0">
              <a:buNone/>
            </a:pPr>
            <a:endParaRPr lang="en-CA" dirty="0" smtClean="0"/>
          </a:p>
        </p:txBody>
      </p:sp>
      <p:cxnSp>
        <p:nvCxnSpPr>
          <p:cNvPr id="4" name="Straight Connector 3"/>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5" name="Picture 2"/>
          <p:cNvPicPr>
            <a:picLocks noChangeAspect="1" noChangeArrowheads="1"/>
          </p:cNvPicPr>
          <p:nvPr/>
        </p:nvPicPr>
        <p:blipFill>
          <a:blip r:embed="rId3"/>
          <a:srcRect/>
          <a:stretch>
            <a:fillRect/>
          </a:stretch>
        </p:blipFill>
        <p:spPr bwMode="auto">
          <a:xfrm>
            <a:off x="7645400" y="5880153"/>
            <a:ext cx="1134534" cy="691578"/>
          </a:xfrm>
          <a:prstGeom prst="rect">
            <a:avLst/>
          </a:prstGeom>
          <a:noFill/>
          <a:ln w="9525">
            <a:noFill/>
            <a:miter lim="800000"/>
            <a:headEnd/>
            <a:tailEnd/>
          </a:ln>
          <a:effectLst/>
        </p:spPr>
      </p:pic>
      <p:pic>
        <p:nvPicPr>
          <p:cNvPr id="6" name="Picture 5" descr="header.jpg"/>
          <p:cNvPicPr>
            <a:picLocks noChangeAspect="1"/>
          </p:cNvPicPr>
          <p:nvPr/>
        </p:nvPicPr>
        <p:blipFill>
          <a:blip r:embed="rId4"/>
          <a:stretch>
            <a:fillRect/>
          </a:stretch>
        </p:blipFill>
        <p:spPr>
          <a:xfrm>
            <a:off x="0" y="0"/>
            <a:ext cx="9144000" cy="6477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65299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4" name="Straight Connector 3"/>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5" name="Picture 2"/>
          <p:cNvPicPr>
            <a:picLocks noChangeAspect="1" noChangeArrowheads="1"/>
          </p:cNvPicPr>
          <p:nvPr/>
        </p:nvPicPr>
        <p:blipFill>
          <a:blip r:embed="rId3"/>
          <a:srcRect/>
          <a:stretch>
            <a:fillRect/>
          </a:stretch>
        </p:blipFill>
        <p:spPr bwMode="auto">
          <a:xfrm>
            <a:off x="7645400" y="5880153"/>
            <a:ext cx="1134534" cy="691578"/>
          </a:xfrm>
          <a:prstGeom prst="rect">
            <a:avLst/>
          </a:prstGeom>
          <a:noFill/>
          <a:ln w="9525">
            <a:noFill/>
            <a:miter lim="800000"/>
            <a:headEnd/>
            <a:tailEnd/>
          </a:ln>
          <a:effectLst/>
        </p:spPr>
      </p:pic>
      <p:pic>
        <p:nvPicPr>
          <p:cNvPr id="6" name="Picture 5" descr="header.jpg"/>
          <p:cNvPicPr>
            <a:picLocks noChangeAspect="1"/>
          </p:cNvPicPr>
          <p:nvPr/>
        </p:nvPicPr>
        <p:blipFill>
          <a:blip r:embed="rId4"/>
          <a:stretch>
            <a:fillRect/>
          </a:stretch>
        </p:blipFill>
        <p:spPr>
          <a:xfrm>
            <a:off x="0" y="0"/>
            <a:ext cx="9144000" cy="647700"/>
          </a:xfrm>
          <a:prstGeom prst="rect">
            <a:avLst/>
          </a:prstGeom>
        </p:spPr>
      </p:pic>
      <p:pic>
        <p:nvPicPr>
          <p:cNvPr id="11" name="Picture 10" descr="cowswithkits.jpg"/>
          <p:cNvPicPr>
            <a:picLocks noChangeAspect="1"/>
          </p:cNvPicPr>
          <p:nvPr/>
        </p:nvPicPr>
        <p:blipFill>
          <a:blip r:embed="rId5"/>
          <a:stretch>
            <a:fillRect/>
          </a:stretch>
        </p:blipFill>
        <p:spPr>
          <a:xfrm>
            <a:off x="0" y="675825"/>
            <a:ext cx="9144000" cy="550635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2894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11" name="Straight Connector 10"/>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12" name="Picture 2"/>
          <p:cNvPicPr>
            <a:picLocks noChangeAspect="1" noChangeArrowheads="1"/>
          </p:cNvPicPr>
          <p:nvPr/>
        </p:nvPicPr>
        <p:blipFill>
          <a:blip r:embed="rId3"/>
          <a:srcRect/>
          <a:stretch>
            <a:fillRect/>
          </a:stretch>
        </p:blipFill>
        <p:spPr bwMode="auto">
          <a:xfrm>
            <a:off x="7645400" y="5880153"/>
            <a:ext cx="1134534" cy="691578"/>
          </a:xfrm>
          <a:prstGeom prst="rect">
            <a:avLst/>
          </a:prstGeom>
          <a:noFill/>
          <a:ln w="9525">
            <a:noFill/>
            <a:miter lim="800000"/>
            <a:headEnd/>
            <a:tailEnd/>
          </a:ln>
          <a:effectLst/>
        </p:spPr>
      </p:pic>
      <p:pic>
        <p:nvPicPr>
          <p:cNvPr id="7" name="Picture 6" descr="Immunity+logo.jpg"/>
          <p:cNvPicPr>
            <a:picLocks noChangeAspect="1"/>
          </p:cNvPicPr>
          <p:nvPr/>
        </p:nvPicPr>
        <p:blipFill>
          <a:blip r:embed="rId4"/>
          <a:stretch>
            <a:fillRect/>
          </a:stretch>
        </p:blipFill>
        <p:spPr>
          <a:xfrm>
            <a:off x="1207921" y="2413027"/>
            <a:ext cx="7327758" cy="2133600"/>
          </a:xfrm>
          <a:prstGeom prst="rect">
            <a:avLst/>
          </a:prstGeom>
        </p:spPr>
      </p:pic>
      <p:pic>
        <p:nvPicPr>
          <p:cNvPr id="9" name="Picture 8" descr="largeheader.jpg"/>
          <p:cNvPicPr>
            <a:picLocks noChangeAspect="1"/>
          </p:cNvPicPr>
          <p:nvPr/>
        </p:nvPicPr>
        <p:blipFill>
          <a:blip r:embed="rId5"/>
          <a:stretch>
            <a:fillRect/>
          </a:stretch>
        </p:blipFill>
        <p:spPr>
          <a:xfrm>
            <a:off x="0" y="0"/>
            <a:ext cx="9144000" cy="19939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5307" y="3851035"/>
            <a:ext cx="1923218" cy="263163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0512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702496"/>
            <a:ext cx="8229600" cy="1143000"/>
          </a:xfrm>
        </p:spPr>
        <p:txBody>
          <a:bodyPr/>
          <a:lstStyle/>
          <a:p>
            <a:r>
              <a:rPr lang="en-CA" sz="4800" b="1" dirty="0" smtClean="0">
                <a:latin typeface="Arial" pitchFamily="34" charset="0"/>
                <a:cs typeface="Arial" pitchFamily="34" charset="0"/>
              </a:rPr>
              <a:t>Immunity+ Sires</a:t>
            </a:r>
            <a:endParaRPr lang="en-CA" sz="4800" b="1" dirty="0">
              <a:latin typeface="Arial" pitchFamily="34" charset="0"/>
              <a:cs typeface="Arial" pitchFamily="34" charset="0"/>
            </a:endParaRPr>
          </a:p>
        </p:txBody>
      </p:sp>
      <p:sp>
        <p:nvSpPr>
          <p:cNvPr id="3" name="Content Placeholder 2"/>
          <p:cNvSpPr>
            <a:spLocks noGrp="1"/>
          </p:cNvSpPr>
          <p:nvPr>
            <p:ph idx="1"/>
          </p:nvPr>
        </p:nvSpPr>
        <p:spPr>
          <a:xfrm>
            <a:off x="817659" y="2184935"/>
            <a:ext cx="7373431" cy="3898231"/>
          </a:xfrm>
        </p:spPr>
        <p:txBody>
          <a:bodyPr>
            <a:noAutofit/>
          </a:bodyPr>
          <a:lstStyle/>
          <a:p>
            <a:r>
              <a:rPr lang="en-CA" dirty="0" smtClean="0"/>
              <a:t>Bulls tested for immune response</a:t>
            </a:r>
          </a:p>
          <a:p>
            <a:pPr>
              <a:spcBef>
                <a:spcPts val="1200"/>
              </a:spcBef>
            </a:pPr>
            <a:r>
              <a:rPr lang="en-CA" dirty="0" smtClean="0"/>
              <a:t>Transfer high immunity	to their		daughters</a:t>
            </a:r>
          </a:p>
          <a:p>
            <a:pPr>
              <a:spcBef>
                <a:spcPts val="1200"/>
              </a:spcBef>
            </a:pPr>
            <a:r>
              <a:rPr lang="en-CA" dirty="0" smtClean="0"/>
              <a:t>Daughters have lower incidence of mastitis, metritis, </a:t>
            </a:r>
            <a:r>
              <a:rPr lang="en-CA" dirty="0"/>
              <a:t>r</a:t>
            </a:r>
            <a:r>
              <a:rPr lang="en-CA" dirty="0" smtClean="0"/>
              <a:t>etained placenta, Johne’s &amp; other diseases</a:t>
            </a:r>
          </a:p>
        </p:txBody>
      </p:sp>
      <p:pic>
        <p:nvPicPr>
          <p:cNvPr id="4" name="Picture 3" descr="header.jpg"/>
          <p:cNvPicPr>
            <a:picLocks noChangeAspect="1"/>
          </p:cNvPicPr>
          <p:nvPr/>
        </p:nvPicPr>
        <p:blipFill>
          <a:blip r:embed="rId3"/>
          <a:stretch>
            <a:fillRect/>
          </a:stretch>
        </p:blipFill>
        <p:spPr>
          <a:xfrm>
            <a:off x="0" y="0"/>
            <a:ext cx="9144000" cy="647700"/>
          </a:xfrm>
          <a:prstGeom prst="rect">
            <a:avLst/>
          </a:prstGeom>
        </p:spPr>
      </p:pic>
      <p:cxnSp>
        <p:nvCxnSpPr>
          <p:cNvPr id="5" name="Straight Connector 4"/>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6" name="Picture 2"/>
          <p:cNvPicPr>
            <a:picLocks noChangeAspect="1" noChangeArrowheads="1"/>
          </p:cNvPicPr>
          <p:nvPr/>
        </p:nvPicPr>
        <p:blipFill>
          <a:blip r:embed="rId4"/>
          <a:srcRect/>
          <a:stretch>
            <a:fillRect/>
          </a:stretch>
        </p:blipFill>
        <p:spPr bwMode="auto">
          <a:xfrm>
            <a:off x="7645400" y="5880153"/>
            <a:ext cx="1134534" cy="691578"/>
          </a:xfrm>
          <a:prstGeom prst="rect">
            <a:avLst/>
          </a:prstGeom>
          <a:noFill/>
          <a:ln w="9525">
            <a:noFill/>
            <a:miter lim="800000"/>
            <a:headEnd/>
            <a:tailEnd/>
          </a:ln>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0411470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1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857232"/>
            <a:ext cx="8229600" cy="1143000"/>
          </a:xfrm>
        </p:spPr>
        <p:txBody>
          <a:bodyPr>
            <a:normAutofit/>
          </a:bodyPr>
          <a:lstStyle/>
          <a:p>
            <a:r>
              <a:rPr lang="en-CA" sz="4800" b="1" dirty="0" smtClean="0">
                <a:latin typeface="Arial" pitchFamily="34" charset="0"/>
                <a:cs typeface="Arial" pitchFamily="34" charset="0"/>
              </a:rPr>
              <a:t>High Immune Response</a:t>
            </a:r>
            <a:endParaRPr lang="en-CA" sz="4800" b="1" dirty="0">
              <a:latin typeface="Arial" pitchFamily="34" charset="0"/>
              <a:cs typeface="Arial" pitchFamily="34" charset="0"/>
            </a:endParaRPr>
          </a:p>
        </p:txBody>
      </p:sp>
      <p:sp>
        <p:nvSpPr>
          <p:cNvPr id="3" name="Content Placeholder 2"/>
          <p:cNvSpPr>
            <a:spLocks noGrp="1"/>
          </p:cNvSpPr>
          <p:nvPr>
            <p:ph idx="1"/>
          </p:nvPr>
        </p:nvSpPr>
        <p:spPr>
          <a:xfrm>
            <a:off x="500034" y="2132856"/>
            <a:ext cx="8229600" cy="4107595"/>
          </a:xfrm>
        </p:spPr>
        <p:txBody>
          <a:bodyPr>
            <a:normAutofit fontScale="92500" lnSpcReduction="20000"/>
          </a:bodyPr>
          <a:lstStyle/>
          <a:p>
            <a:pPr>
              <a:lnSpc>
                <a:spcPct val="120000"/>
              </a:lnSpc>
            </a:pPr>
            <a:r>
              <a:rPr lang="en-CA" sz="4000" dirty="0" smtClean="0"/>
              <a:t>Semex has exclusive rights to test</a:t>
            </a:r>
            <a:r>
              <a:rPr lang="en-CA" sz="4000" dirty="0"/>
              <a:t> </a:t>
            </a:r>
            <a:r>
              <a:rPr lang="en-CA" sz="4000" dirty="0" smtClean="0"/>
              <a:t>bulls using “High Immune Response Technology”</a:t>
            </a:r>
            <a:endParaRPr lang="en-CA" sz="3600" dirty="0" smtClean="0"/>
          </a:p>
          <a:p>
            <a:pPr marL="0" indent="0">
              <a:buNone/>
            </a:pPr>
            <a:endParaRPr lang="en-CA" sz="3600" dirty="0" smtClean="0"/>
          </a:p>
          <a:p>
            <a:r>
              <a:rPr lang="en-CA" sz="3600" dirty="0" smtClean="0"/>
              <a:t>Professor Bonnie A. Mallard (PhD)</a:t>
            </a:r>
          </a:p>
          <a:p>
            <a:pPr marL="400050" lvl="1" indent="0">
              <a:buNone/>
            </a:pPr>
            <a:r>
              <a:rPr lang="en-CA" dirty="0" smtClean="0"/>
              <a:t>Department of Pathobiology</a:t>
            </a:r>
          </a:p>
          <a:p>
            <a:pPr marL="400050" lvl="1" indent="0">
              <a:buNone/>
            </a:pPr>
            <a:r>
              <a:rPr lang="en-CA" dirty="0" smtClean="0"/>
              <a:t>Ontario Veterinary College</a:t>
            </a:r>
          </a:p>
          <a:p>
            <a:pPr marL="400050" lvl="1" indent="0">
              <a:buNone/>
            </a:pPr>
            <a:r>
              <a:rPr lang="en-CA" dirty="0" smtClean="0"/>
              <a:t>University of Guelph</a:t>
            </a:r>
          </a:p>
        </p:txBody>
      </p:sp>
      <p:pic>
        <p:nvPicPr>
          <p:cNvPr id="4" name="Picture 3" descr="header.jpg"/>
          <p:cNvPicPr>
            <a:picLocks noChangeAspect="1"/>
          </p:cNvPicPr>
          <p:nvPr/>
        </p:nvPicPr>
        <p:blipFill>
          <a:blip r:embed="rId3"/>
          <a:stretch>
            <a:fillRect/>
          </a:stretch>
        </p:blipFill>
        <p:spPr>
          <a:xfrm>
            <a:off x="0" y="0"/>
            <a:ext cx="9144000" cy="647700"/>
          </a:xfrm>
          <a:prstGeom prst="rect">
            <a:avLst/>
          </a:prstGeom>
        </p:spPr>
      </p:pic>
      <p:cxnSp>
        <p:nvCxnSpPr>
          <p:cNvPr id="5" name="Straight Connector 4"/>
          <p:cNvCxnSpPr/>
          <p:nvPr/>
        </p:nvCxnSpPr>
        <p:spPr>
          <a:xfrm>
            <a:off x="0" y="6554797"/>
            <a:ext cx="7450667" cy="1588"/>
          </a:xfrm>
          <a:prstGeom prst="line">
            <a:avLst/>
          </a:prstGeom>
          <a:effectLst/>
        </p:spPr>
        <p:style>
          <a:lnRef idx="2">
            <a:schemeClr val="accent2"/>
          </a:lnRef>
          <a:fillRef idx="0">
            <a:schemeClr val="accent2"/>
          </a:fillRef>
          <a:effectRef idx="1">
            <a:schemeClr val="accent2"/>
          </a:effectRef>
          <a:fontRef idx="minor">
            <a:schemeClr val="tx1"/>
          </a:fontRef>
        </p:style>
      </p:cxnSp>
      <p:pic>
        <p:nvPicPr>
          <p:cNvPr id="6" name="Picture 2"/>
          <p:cNvPicPr>
            <a:picLocks noChangeAspect="1" noChangeArrowheads="1"/>
          </p:cNvPicPr>
          <p:nvPr/>
        </p:nvPicPr>
        <p:blipFill>
          <a:blip r:embed="rId4"/>
          <a:srcRect/>
          <a:stretch>
            <a:fillRect/>
          </a:stretch>
        </p:blipFill>
        <p:spPr bwMode="auto">
          <a:xfrm>
            <a:off x="7645400" y="5880153"/>
            <a:ext cx="1134534" cy="691578"/>
          </a:xfrm>
          <a:prstGeom prst="rect">
            <a:avLst/>
          </a:prstGeom>
          <a:noFill/>
          <a:ln w="9525">
            <a:noFill/>
            <a:miter lim="800000"/>
            <a:headEnd/>
            <a:tailEnd/>
          </a:ln>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53486694"/>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p14:dur="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4911</TotalTime>
  <Words>4887</Words>
  <Application>Microsoft Macintosh PowerPoint</Application>
  <PresentationFormat>On-screen Show (4:3)</PresentationFormat>
  <Paragraphs>283</Paragraphs>
  <Slides>41</Slides>
  <Notes>40</Notes>
  <HiddenSlides>0</HiddenSlides>
  <MMClips>0</MMClips>
  <ScaleCrop>false</ScaleCrop>
  <HeadingPairs>
    <vt:vector size="6" baseType="variant">
      <vt:variant>
        <vt:lpstr>Design Template</vt:lpstr>
      </vt:variant>
      <vt:variant>
        <vt:i4>1</vt:i4>
      </vt:variant>
      <vt:variant>
        <vt:lpstr>Embedded OLE Servers</vt:lpstr>
      </vt:variant>
      <vt:variant>
        <vt:i4>3</vt:i4>
      </vt:variant>
      <vt:variant>
        <vt:lpstr>Slide Titles</vt:lpstr>
      </vt:variant>
      <vt:variant>
        <vt:i4>41</vt:i4>
      </vt:variant>
    </vt:vector>
  </HeadingPairs>
  <TitlesOfParts>
    <vt:vector size="45" baseType="lpstr">
      <vt:lpstr>Office Theme</vt:lpstr>
      <vt:lpstr>Worksheet</vt:lpstr>
      <vt:lpstr>Excel.Sheet.8</vt:lpstr>
      <vt:lpstr>Chart</vt:lpstr>
      <vt:lpstr>Slide 1</vt:lpstr>
      <vt:lpstr>All Dairy Producers Want  More Healthy Cows</vt:lpstr>
      <vt:lpstr>Increasing Incidence of Disease</vt:lpstr>
      <vt:lpstr>Slide 4</vt:lpstr>
      <vt:lpstr>What if…</vt:lpstr>
      <vt:lpstr>Slide 6</vt:lpstr>
      <vt:lpstr>Slide 7</vt:lpstr>
      <vt:lpstr>Immunity+ Sires</vt:lpstr>
      <vt:lpstr>High Immune Response</vt:lpstr>
      <vt:lpstr>What Does  Immunity Mean?</vt:lpstr>
      <vt:lpstr>Immunity Types</vt:lpstr>
      <vt:lpstr>Passive Immunity</vt:lpstr>
      <vt:lpstr>Innate Immunity</vt:lpstr>
      <vt:lpstr>Two Types of Acquired Immunity</vt:lpstr>
      <vt:lpstr>Overall Immune Response</vt:lpstr>
      <vt:lpstr>Selection for Immune Response</vt:lpstr>
      <vt:lpstr>What is Heritability?</vt:lpstr>
      <vt:lpstr>Heritability</vt:lpstr>
      <vt:lpstr>Immune Response</vt:lpstr>
      <vt:lpstr>Testing For High  Immune Response</vt:lpstr>
      <vt:lpstr>15 Day Process</vt:lpstr>
      <vt:lpstr>Slide 22</vt:lpstr>
      <vt:lpstr>Bulls Designated as Immunity+   Approximately 10% of sires</vt:lpstr>
      <vt:lpstr>Immunity+ Sires</vt:lpstr>
      <vt:lpstr>Slide 25</vt:lpstr>
      <vt:lpstr>High Immune Cows</vt:lpstr>
      <vt:lpstr>Average Incidence (combined diseases)</vt:lpstr>
      <vt:lpstr>High Immune Cows</vt:lpstr>
      <vt:lpstr>Slide 29</vt:lpstr>
      <vt:lpstr>Economic Value of High Response Cows</vt:lpstr>
      <vt:lpstr>Transmission to Daughters</vt:lpstr>
      <vt:lpstr>Slide 32</vt:lpstr>
      <vt:lpstr>Future Research &amp; Development</vt:lpstr>
      <vt:lpstr> HIR Genome-Wide Association Study</vt:lpstr>
      <vt:lpstr>Genomic markers for AMIR</vt:lpstr>
      <vt:lpstr>Genomics of Immunity+</vt:lpstr>
      <vt:lpstr>First Bulls Tested at Semex</vt:lpstr>
      <vt:lpstr>Immune Response Distribution</vt:lpstr>
      <vt:lpstr>Immunity+ Bulls  (9 Proven + 32 Genomax)</vt:lpstr>
      <vt:lpstr>Slide 40</vt:lpstr>
      <vt:lpstr>Slide 41</vt:lpstr>
    </vt:vector>
  </TitlesOfParts>
  <Company>Semex Alliance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Ruth Demandt</dc:creator>
  <cp:lastModifiedBy>jlau</cp:lastModifiedBy>
  <cp:revision>260</cp:revision>
  <cp:lastPrinted>2012-08-22T12:21:24Z</cp:lastPrinted>
  <dcterms:created xsi:type="dcterms:W3CDTF">2013-01-14T20:04:23Z</dcterms:created>
  <dcterms:modified xsi:type="dcterms:W3CDTF">2013-01-14T20:11:13Z</dcterms:modified>
</cp:coreProperties>
</file>